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97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8" r:id="rId16"/>
    <p:sldId id="299" r:id="rId17"/>
    <p:sldId id="26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99FF"/>
    <a:srgbClr val="CCCCFF"/>
    <a:srgbClr val="274E75"/>
    <a:srgbClr val="66FFFF"/>
    <a:srgbClr val="A8EEFE"/>
    <a:srgbClr val="96EAFE"/>
    <a:srgbClr val="7C5989"/>
    <a:srgbClr val="000066"/>
    <a:srgbClr val="4D6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3617" autoAdjust="0"/>
  </p:normalViewPr>
  <p:slideViewPr>
    <p:cSldViewPr>
      <p:cViewPr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304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1585FA-1E4A-4DB4-8515-51319DF0E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02084-FBEB-41D7-88C2-82F19C399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5F6-7D8F-41EC-AB76-30F39D879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756F-2D33-442C-BBC3-E72650163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48D48-3A72-4244-B4A9-9BD8E0E4C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A6CD4-D15B-41D7-9EF1-2EE172DF5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20E7-71B7-417A-86DF-6D8DE20C8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53CD8-8991-4A86-A829-2E7386E4A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BE23C-477C-4860-9A25-32219D6B7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41793-8281-49A4-B619-0C9C6114E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366C-C7D8-476C-8913-F7746D7D3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fld id="{3A997A96-10E6-4A46-AEC2-D57267166F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268" y="1196753"/>
            <a:ext cx="9106732" cy="266429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sz="5000" dirty="0"/>
              <a:t>Диагностические работы</a:t>
            </a:r>
            <a:br>
              <a:rPr lang="ru-RU" sz="5000" dirty="0"/>
            </a:br>
            <a:r>
              <a:rPr lang="ru-RU" sz="5000" dirty="0"/>
              <a:t>русский язык, математика</a:t>
            </a:r>
            <a:br>
              <a:rPr lang="ru-RU" sz="5000" dirty="0"/>
            </a:br>
            <a:r>
              <a:rPr lang="ru-RU" sz="5000" dirty="0"/>
              <a:t>3 класс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4653136"/>
            <a:ext cx="4583654" cy="2204864"/>
          </a:xfrm>
        </p:spPr>
        <p:txBody>
          <a:bodyPr/>
          <a:lstStyle/>
          <a:p>
            <a:r>
              <a:rPr lang="ru-RU" dirty="0" err="1" smtClean="0"/>
              <a:t>Кемерова</a:t>
            </a:r>
            <a:r>
              <a:rPr lang="ru-RU" dirty="0" smtClean="0"/>
              <a:t> </a:t>
            </a:r>
            <a:r>
              <a:rPr lang="ru-RU" dirty="0"/>
              <a:t>Л.В</a:t>
            </a:r>
            <a:r>
              <a:rPr lang="ru-RU" dirty="0" smtClean="0"/>
              <a:t>. </a:t>
            </a:r>
            <a:r>
              <a:rPr lang="ru-RU" dirty="0" err="1" smtClean="0"/>
              <a:t>к.п.н</a:t>
            </a:r>
            <a:r>
              <a:rPr lang="ru-RU" dirty="0" smtClean="0"/>
              <a:t>., доцент</a:t>
            </a:r>
            <a:endParaRPr lang="ru-RU" dirty="0"/>
          </a:p>
          <a:p>
            <a:r>
              <a:rPr lang="ru-RU" dirty="0"/>
              <a:t>начальник отдела </a:t>
            </a:r>
            <a:r>
              <a:rPr lang="ru-RU" dirty="0" smtClean="0"/>
              <a:t>оценки </a:t>
            </a:r>
          </a:p>
          <a:p>
            <a:r>
              <a:rPr lang="ru-RU" dirty="0" smtClean="0"/>
              <a:t>качества образования </a:t>
            </a:r>
          </a:p>
          <a:p>
            <a:r>
              <a:rPr lang="ru-RU" dirty="0" smtClean="0"/>
              <a:t>МБУ ДПО УМЦ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234" y="3933056"/>
            <a:ext cx="2860315" cy="242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dirty="0" smtClean="0"/>
              <a:t>План диагностической работы </a:t>
            </a:r>
            <a:br>
              <a:rPr lang="ru-RU" dirty="0" smtClean="0"/>
            </a:br>
            <a:r>
              <a:rPr lang="ru-RU" dirty="0" smtClean="0"/>
              <a:t>по математике</a:t>
            </a: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9" y="1412776"/>
            <a:ext cx="901569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512955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9144000" cy="936104"/>
          </a:xfrm>
        </p:spPr>
        <p:txBody>
          <a:bodyPr/>
          <a:lstStyle/>
          <a:p>
            <a:r>
              <a:rPr lang="ru-RU" sz="4000" dirty="0" smtClean="0"/>
              <a:t>Параметры оценивания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556792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800" dirty="0">
                <a:latin typeface="+mn-lt"/>
              </a:rPr>
              <a:t>Ученик справился с работой, если он набрал 50% от максимального балла за работу. </a:t>
            </a:r>
          </a:p>
          <a:p>
            <a:r>
              <a:rPr lang="ru-RU" sz="2800" dirty="0">
                <a:latin typeface="+mn-lt"/>
              </a:rPr>
              <a:t>	Максимальное количество  за всю работу </a:t>
            </a:r>
            <a:r>
              <a:rPr lang="ru-RU" sz="2800" b="1" dirty="0">
                <a:latin typeface="+mn-lt"/>
              </a:rPr>
              <a:t>– </a:t>
            </a:r>
            <a:r>
              <a:rPr lang="ru-RU" sz="2800" b="1" u="sng" dirty="0">
                <a:latin typeface="+mn-lt"/>
              </a:rPr>
              <a:t>18 баллов</a:t>
            </a:r>
            <a:r>
              <a:rPr lang="ru-RU" sz="2800" b="1" dirty="0">
                <a:latin typeface="+mn-lt"/>
              </a:rPr>
              <a:t>. </a:t>
            </a:r>
          </a:p>
          <a:p>
            <a:r>
              <a:rPr lang="ru-RU" sz="2800" dirty="0">
                <a:latin typeface="+mn-lt"/>
              </a:rPr>
              <a:t>          18 – 17 баллов (95-100%)   –   «5»</a:t>
            </a:r>
          </a:p>
          <a:p>
            <a:r>
              <a:rPr lang="ru-RU" sz="2800" dirty="0">
                <a:latin typeface="+mn-lt"/>
              </a:rPr>
              <a:t>	</a:t>
            </a:r>
            <a:r>
              <a:rPr lang="ru-RU" sz="2800" dirty="0" smtClean="0">
                <a:latin typeface="+mn-lt"/>
              </a:rPr>
              <a:t> 16 </a:t>
            </a:r>
            <a:r>
              <a:rPr lang="ru-RU" sz="2800" dirty="0">
                <a:latin typeface="+mn-lt"/>
              </a:rPr>
              <a:t>– 14 баллов (76-94%)     –   «4»</a:t>
            </a:r>
          </a:p>
          <a:p>
            <a:r>
              <a:rPr lang="ru-RU" sz="2800" dirty="0">
                <a:latin typeface="+mn-lt"/>
              </a:rPr>
              <a:t>          13 – 9 баллов (50-75%)       –   «3» </a:t>
            </a:r>
          </a:p>
          <a:p>
            <a:r>
              <a:rPr lang="ru-RU" sz="2800" dirty="0">
                <a:latin typeface="+mn-lt"/>
              </a:rPr>
              <a:t>          менее 9 баллов (менее 50%) – «2»</a:t>
            </a:r>
          </a:p>
        </p:txBody>
      </p:sp>
    </p:spTree>
    <p:extLst>
      <p:ext uri="{BB962C8B-B14F-4D97-AF65-F5344CB8AC3E}">
        <p14:creationId xmlns:p14="http://schemas.microsoft.com/office/powerpoint/2010/main" val="479602361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24744"/>
          </a:xfrm>
        </p:spPr>
        <p:txBody>
          <a:bodyPr/>
          <a:lstStyle/>
          <a:p>
            <a:r>
              <a:rPr lang="ru-RU" dirty="0" smtClean="0"/>
              <a:t>Городская диагностическая работа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 smtClean="0"/>
              <a:t>русскому языку, 3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772400" cy="4920208"/>
          </a:xfrm>
        </p:spPr>
        <p:txBody>
          <a:bodyPr/>
          <a:lstStyle/>
          <a:p>
            <a:r>
              <a:rPr lang="ru-RU" sz="2800" dirty="0" smtClean="0"/>
              <a:t>	Цель  </a:t>
            </a:r>
            <a:r>
              <a:rPr lang="ru-RU" sz="2800" dirty="0"/>
              <a:t>работы – </a:t>
            </a:r>
            <a:r>
              <a:rPr lang="ru-RU" sz="2800" b="0" dirty="0"/>
              <a:t>оценка уровня достижения учащимися 3-х классов планируемых результатов освоения </a:t>
            </a:r>
            <a:endParaRPr lang="ru-RU" sz="2800" b="0" dirty="0" smtClean="0"/>
          </a:p>
          <a:p>
            <a:r>
              <a:rPr lang="ru-RU" sz="2800" b="0" dirty="0"/>
              <a:t>	</a:t>
            </a:r>
            <a:r>
              <a:rPr lang="ru-RU" sz="2800" b="0" dirty="0" smtClean="0"/>
              <a:t>ООП </a:t>
            </a:r>
            <a:r>
              <a:rPr lang="ru-RU" sz="2800" b="0" dirty="0"/>
              <a:t>НОО по предмету «Русский язык». </a:t>
            </a:r>
            <a:endParaRPr lang="ru-RU" sz="2800" b="0" dirty="0" smtClean="0"/>
          </a:p>
          <a:p>
            <a:r>
              <a:rPr lang="ru-RU" sz="2800" b="0" dirty="0"/>
              <a:t>	</a:t>
            </a:r>
            <a:r>
              <a:rPr lang="ru-RU" sz="2800" u="sng" dirty="0" smtClean="0"/>
              <a:t>Продолжительность </a:t>
            </a:r>
            <a:r>
              <a:rPr lang="ru-RU" sz="2800" u="sng" dirty="0"/>
              <a:t>работы</a:t>
            </a:r>
            <a:r>
              <a:rPr lang="ru-RU" sz="2800" dirty="0"/>
              <a:t> – 30 минут.</a:t>
            </a:r>
          </a:p>
          <a:p>
            <a:r>
              <a:rPr lang="ru-RU" sz="2800" dirty="0" smtClean="0"/>
              <a:t>	</a:t>
            </a:r>
            <a:r>
              <a:rPr lang="ru-RU" sz="2800" u="sng" dirty="0" smtClean="0"/>
              <a:t>В </a:t>
            </a:r>
            <a:r>
              <a:rPr lang="ru-RU" sz="2800" u="sng" dirty="0"/>
              <a:t>состав работы включены:</a:t>
            </a:r>
            <a:r>
              <a:rPr lang="ru-RU" sz="2800" dirty="0"/>
              <a:t>  </a:t>
            </a:r>
            <a:r>
              <a:rPr lang="ru-RU" sz="2800" b="0" dirty="0"/>
              <a:t>6 заданий базового уровня сложности по разделам: «Развитие речи»  и    «Лексика».</a:t>
            </a:r>
          </a:p>
          <a:p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152534929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dirty="0" smtClean="0"/>
              <a:t>План диагностической работы 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566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34871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33400"/>
          </a:xfrm>
        </p:spPr>
        <p:txBody>
          <a:bodyPr/>
          <a:lstStyle/>
          <a:p>
            <a:r>
              <a:rPr lang="ru-RU" dirty="0" smtClean="0"/>
              <a:t>Параметры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772400" cy="5328592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sz="2800" b="0" dirty="0" smtClean="0"/>
              <a:t>Ученик </a:t>
            </a:r>
            <a:r>
              <a:rPr lang="ru-RU" sz="2800" b="0" dirty="0"/>
              <a:t>справился с работой, если он набрал 50% от максимального балла за </a:t>
            </a:r>
            <a:r>
              <a:rPr lang="ru-RU" sz="2800" b="0" dirty="0" smtClean="0"/>
              <a:t>работу. </a:t>
            </a:r>
          </a:p>
          <a:p>
            <a:r>
              <a:rPr lang="ru-RU" sz="2800" b="0" dirty="0"/>
              <a:t>	</a:t>
            </a:r>
            <a:r>
              <a:rPr lang="ru-RU" sz="2800" b="0" dirty="0" smtClean="0"/>
              <a:t>Максимальное </a:t>
            </a:r>
            <a:r>
              <a:rPr lang="ru-RU" sz="2800" b="0" dirty="0"/>
              <a:t>количество  за всю работу </a:t>
            </a:r>
            <a:r>
              <a:rPr lang="ru-RU" sz="2800" dirty="0"/>
              <a:t>– 14 баллов. </a:t>
            </a:r>
          </a:p>
          <a:p>
            <a:r>
              <a:rPr lang="ru-RU" sz="2800" b="0" dirty="0" smtClean="0"/>
              <a:t>		14 </a:t>
            </a:r>
            <a:r>
              <a:rPr lang="ru-RU" sz="2800" b="0" dirty="0"/>
              <a:t>– 13 </a:t>
            </a:r>
            <a:r>
              <a:rPr lang="ru-RU" sz="2800" b="0" dirty="0" smtClean="0"/>
              <a:t>баллов (93-100%)      – </a:t>
            </a:r>
            <a:r>
              <a:rPr lang="ru-RU" sz="2800" b="0" dirty="0"/>
              <a:t>«5»</a:t>
            </a:r>
          </a:p>
          <a:p>
            <a:r>
              <a:rPr lang="ru-RU" sz="2800" b="0" dirty="0" smtClean="0"/>
              <a:t>		12 </a:t>
            </a:r>
            <a:r>
              <a:rPr lang="ru-RU" sz="2800" b="0" dirty="0"/>
              <a:t>– 10 баллов </a:t>
            </a:r>
            <a:r>
              <a:rPr lang="ru-RU" sz="2800" b="0" dirty="0" smtClean="0"/>
              <a:t>(71-92%)        – </a:t>
            </a:r>
            <a:r>
              <a:rPr lang="ru-RU" sz="2800" b="0" dirty="0"/>
              <a:t>«4»</a:t>
            </a:r>
          </a:p>
          <a:p>
            <a:r>
              <a:rPr lang="ru-RU" sz="2800" b="0" dirty="0" smtClean="0"/>
              <a:t>		9 </a:t>
            </a:r>
            <a:r>
              <a:rPr lang="ru-RU" sz="2800" b="0" dirty="0"/>
              <a:t>– 7   баллов </a:t>
            </a:r>
            <a:r>
              <a:rPr lang="ru-RU" sz="2800" b="0" dirty="0" smtClean="0"/>
              <a:t>(50-75%)          – </a:t>
            </a:r>
            <a:r>
              <a:rPr lang="ru-RU" sz="2800" b="0" dirty="0"/>
              <a:t>«3» </a:t>
            </a:r>
          </a:p>
          <a:p>
            <a:r>
              <a:rPr lang="ru-RU" sz="2800" b="0" dirty="0" smtClean="0"/>
              <a:t>		менее </a:t>
            </a:r>
            <a:r>
              <a:rPr lang="ru-RU" sz="2800" b="0" dirty="0"/>
              <a:t>7 баллов </a:t>
            </a:r>
            <a:r>
              <a:rPr lang="ru-RU" sz="2800" b="0" dirty="0" smtClean="0"/>
              <a:t>(менее 50%)– </a:t>
            </a:r>
            <a:r>
              <a:rPr lang="ru-RU" sz="2800" b="0" dirty="0"/>
              <a:t>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5374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ru-RU" dirty="0" smtClean="0"/>
              <a:t>Типовые ошибки при размещении результатов в АС «Сетевой город»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956376" cy="1296144"/>
          </a:xfrm>
        </p:spPr>
        <p:txBody>
          <a:bodyPr/>
          <a:lstStyle/>
          <a:p>
            <a:r>
              <a:rPr lang="ru-RU" dirty="0" smtClean="0"/>
              <a:t>1. При выборе уровня контрольной работы выбран уровень контрольной работы «Текущий». </a:t>
            </a:r>
            <a:r>
              <a:rPr lang="ru-RU" u="sng" dirty="0" smtClean="0"/>
              <a:t>Правильно – «Городской».</a:t>
            </a:r>
            <a:endParaRPr lang="ru-RU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720079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низ 5"/>
          <p:cNvSpPr/>
          <p:nvPr/>
        </p:nvSpPr>
        <p:spPr>
          <a:xfrm>
            <a:off x="6804248" y="3141023"/>
            <a:ext cx="1080120" cy="86409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50471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ru-RU" dirty="0"/>
              <a:t>Типовые ошибки при размещении результатов в АС «Сетевой город»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872412" y="1372066"/>
            <a:ext cx="3158210" cy="4824536"/>
          </a:xfrm>
        </p:spPr>
        <p:txBody>
          <a:bodyPr/>
          <a:lstStyle/>
          <a:p>
            <a:r>
              <a:rPr lang="ru-RU" dirty="0" smtClean="0"/>
              <a:t>2. После импорта Протокола контрольной работы </a:t>
            </a:r>
            <a:r>
              <a:rPr lang="ru-RU" u="sng" dirty="0" smtClean="0"/>
              <a:t>выставить фактические оценки </a:t>
            </a:r>
            <a:r>
              <a:rPr lang="ru-RU" dirty="0" smtClean="0"/>
              <a:t>каждому учащемуся, выполнявшему работу, и </a:t>
            </a:r>
            <a:r>
              <a:rPr lang="ru-RU" u="sng" dirty="0" smtClean="0"/>
              <a:t>сохранить</a:t>
            </a:r>
            <a:r>
              <a:rPr lang="ru-RU" dirty="0" smtClean="0"/>
              <a:t> данные. 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211635"/>
            <a:ext cx="547687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низ 6"/>
          <p:cNvSpPr/>
          <p:nvPr/>
        </p:nvSpPr>
        <p:spPr>
          <a:xfrm>
            <a:off x="2530068" y="3871276"/>
            <a:ext cx="489691" cy="93610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547664" y="2060848"/>
            <a:ext cx="720080" cy="79208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79292" y="3933056"/>
            <a:ext cx="484596" cy="93610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91317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tu.rushkolnik.ru/tw_files2/urls_6/20/d-19167/img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70" y="0"/>
            <a:ext cx="921547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/>
          <a:lstStyle/>
          <a:p>
            <a:r>
              <a:rPr lang="ru-RU" sz="5000" dirty="0"/>
              <a:t>График проведения ВПР </a:t>
            </a: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4500" dirty="0" smtClean="0"/>
              <a:t>в </a:t>
            </a:r>
            <a:r>
              <a:rPr lang="ru-RU" sz="4500" dirty="0"/>
              <a:t>4-х классах </a:t>
            </a:r>
            <a:endParaRPr lang="ru-RU" sz="4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996190"/>
              </p:ext>
            </p:extLst>
          </p:nvPr>
        </p:nvGraphicFramePr>
        <p:xfrm>
          <a:off x="899592" y="1628800"/>
          <a:ext cx="7920880" cy="4464496"/>
        </p:xfrm>
        <a:graphic>
          <a:graphicData uri="http://schemas.openxmlformats.org/drawingml/2006/table">
            <a:tbl>
              <a:tblPr firstRow="1" bandRow="1">
                <a:solidFill>
                  <a:srgbClr val="FF99FF"/>
                </a:solidFill>
                <a:tableStyleId>{21E4AEA4-8DFA-4A89-87EB-49C32662AFE0}</a:tableStyleId>
              </a:tblPr>
              <a:tblGrid>
                <a:gridCol w="3168352"/>
                <a:gridCol w="4752528"/>
              </a:tblGrid>
              <a:tr h="12218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Срок проведения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Предмет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5440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11 мая 2016 г.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Русский</a:t>
                      </a:r>
                      <a:r>
                        <a:rPr lang="ru-RU" sz="3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язык,</a:t>
                      </a:r>
                    </a:p>
                    <a:p>
                      <a:r>
                        <a:rPr lang="ru-RU" sz="3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 часть диктант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 мая 2016 г.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Русский язык, 2 часть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17 мая 2016 г.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Математика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19 мая 2016 г.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Окружающий мир</a:t>
                      </a:r>
                      <a:endParaRPr lang="ru-RU" sz="30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rgbClr val="FF99FF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192115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55341"/>
              </p:ext>
            </p:extLst>
          </p:nvPr>
        </p:nvGraphicFramePr>
        <p:xfrm>
          <a:off x="323528" y="1700808"/>
          <a:ext cx="8424933" cy="412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876528"/>
                <a:gridCol w="2956117"/>
              </a:tblGrid>
              <a:tr h="74734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6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Срок проведения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6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Участники диагностики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61000"/>
                      </a:schemeClr>
                    </a:solidFill>
                  </a:tcPr>
                </a:tc>
              </a:tr>
              <a:tr h="6431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марта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 г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7347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</a:t>
                      </a:r>
                      <a:r>
                        <a:rPr lang="ru-RU" sz="2800" baseline="0" dirty="0" smtClean="0"/>
                        <a:t> марта </a:t>
                      </a:r>
                      <a:r>
                        <a:rPr lang="ru-RU" sz="2800" baseline="0" dirty="0" smtClean="0"/>
                        <a:t>2016 г</a:t>
                      </a:r>
                      <a:r>
                        <a:rPr lang="ru-RU" sz="2800" baseline="0" dirty="0" smtClean="0"/>
                        <a:t>.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Коррекционные классы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43175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Русский язык</a:t>
                      </a:r>
                      <a:endParaRPr lang="ru-RU" sz="28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15 марта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/>
                        <a:t>2016 г</a:t>
                      </a:r>
                      <a:r>
                        <a:rPr lang="ru-RU" sz="2800" baseline="0" dirty="0" smtClean="0"/>
                        <a:t>.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7347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17 марта </a:t>
                      </a:r>
                      <a:r>
                        <a:rPr lang="ru-RU" sz="2800" dirty="0" smtClean="0"/>
                        <a:t>2016 г</a:t>
                      </a:r>
                      <a:r>
                        <a:rPr lang="ru-RU" sz="2800" dirty="0" smtClean="0"/>
                        <a:t>.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Коррекционные классы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96752"/>
          </a:xfrm>
        </p:spPr>
        <p:txBody>
          <a:bodyPr/>
          <a:lstStyle/>
          <a:p>
            <a:r>
              <a:rPr lang="ru-RU" dirty="0" smtClean="0"/>
              <a:t>График проведения диагностических работ для учащихся 3-х классов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5" y="116632"/>
            <a:ext cx="9144000" cy="13681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</a:rPr>
              <a:t>Порядок проведения диагностической </a:t>
            </a:r>
            <a:r>
              <a:rPr lang="ru-RU" sz="3200" dirty="0" smtClean="0">
                <a:solidFill>
                  <a:schemeClr val="tx1"/>
                </a:solidFill>
              </a:rPr>
              <a:t>работы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Шаг </a:t>
            </a:r>
            <a:r>
              <a:rPr lang="ru-RU" sz="3200" dirty="0"/>
              <a:t>1</a:t>
            </a:r>
            <a:r>
              <a:rPr lang="ru-RU" sz="3200" dirty="0"/>
              <a:t>.  </a:t>
            </a:r>
            <a:r>
              <a:rPr lang="ru-RU" sz="3200" dirty="0"/>
              <a:t>14 марта 2016г. – открыть почту «АИС СГО»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136904" cy="4506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низ 3"/>
          <p:cNvSpPr/>
          <p:nvPr/>
        </p:nvSpPr>
        <p:spPr>
          <a:xfrm>
            <a:off x="353575" y="2276872"/>
            <a:ext cx="648072" cy="86409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36" y="1220867"/>
            <a:ext cx="8606075" cy="379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33400"/>
          </a:xfrm>
        </p:spPr>
        <p:txBody>
          <a:bodyPr/>
          <a:lstStyle/>
          <a:p>
            <a:r>
              <a:rPr lang="ru-RU" dirty="0" smtClean="0"/>
              <a:t>Шаг 2. Открыть письмо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01008"/>
            <a:ext cx="7416693" cy="792088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755576" y="2996952"/>
            <a:ext cx="432048" cy="72008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653389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33400"/>
          </a:xfrm>
        </p:spPr>
        <p:txBody>
          <a:bodyPr/>
          <a:lstStyle/>
          <a:p>
            <a:r>
              <a:rPr lang="ru-RU" dirty="0" smtClean="0"/>
              <a:t>Шаг 3. Открыть </a:t>
            </a:r>
            <a:r>
              <a:rPr lang="ru-RU" dirty="0" smtClean="0"/>
              <a:t>присоединенный файл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54" y="836712"/>
            <a:ext cx="8048625" cy="5611143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2862" y="2924944"/>
            <a:ext cx="7192664" cy="395454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985835" y="2420888"/>
            <a:ext cx="504056" cy="50405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97237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51" y="188640"/>
            <a:ext cx="9144000" cy="533400"/>
          </a:xfrm>
        </p:spPr>
        <p:txBody>
          <a:bodyPr/>
          <a:lstStyle/>
          <a:p>
            <a:r>
              <a:rPr lang="ru-RU" dirty="0" smtClean="0"/>
              <a:t>ШАГ 4. Открыть архивную папку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1"/>
            <a:ext cx="7018164" cy="566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5661248"/>
            <a:ext cx="2736304" cy="1024347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4960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92696"/>
          </a:xfrm>
        </p:spPr>
        <p:txBody>
          <a:bodyPr/>
          <a:lstStyle/>
          <a:p>
            <a:r>
              <a:rPr lang="ru-RU" dirty="0" smtClean="0"/>
              <a:t>Шаг 5</a:t>
            </a:r>
            <a:r>
              <a:rPr lang="ru-RU" dirty="0" smtClean="0"/>
              <a:t>. </a:t>
            </a:r>
            <a:r>
              <a:rPr lang="ru-RU" dirty="0" smtClean="0"/>
              <a:t>Вид архивной папки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23" y="1340767"/>
            <a:ext cx="7405705" cy="538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право с вырезом 2"/>
          <p:cNvSpPr/>
          <p:nvPr/>
        </p:nvSpPr>
        <p:spPr>
          <a:xfrm>
            <a:off x="0" y="2564904"/>
            <a:ext cx="936104" cy="720080"/>
          </a:xfrm>
          <a:prstGeom prst="notched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54522" y="3717032"/>
            <a:ext cx="7405705" cy="189140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После открытия архивной папки,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ее содержимое скачать на рабочий стол для дальнейшей работы.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94944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80728"/>
          </a:xfrm>
        </p:spPr>
        <p:txBody>
          <a:bodyPr/>
          <a:lstStyle/>
          <a:p>
            <a:r>
              <a:rPr lang="ru-RU" dirty="0" smtClean="0"/>
              <a:t>Городская диагностическая работа </a:t>
            </a:r>
            <a:br>
              <a:rPr lang="ru-RU" dirty="0" smtClean="0"/>
            </a:br>
            <a:r>
              <a:rPr lang="ru-RU" dirty="0" smtClean="0"/>
              <a:t>по математике, 3-й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2491"/>
            <a:ext cx="8712968" cy="5434861"/>
          </a:xfrm>
        </p:spPr>
        <p:txBody>
          <a:bodyPr/>
          <a:lstStyle/>
          <a:p>
            <a:r>
              <a:rPr lang="ru-RU" dirty="0" smtClean="0"/>
              <a:t>		</a:t>
            </a:r>
            <a:r>
              <a:rPr lang="ru-RU" sz="2800" u="sng" dirty="0" smtClean="0"/>
              <a:t>Цель  </a:t>
            </a:r>
            <a:r>
              <a:rPr lang="ru-RU" sz="2800" u="sng" dirty="0"/>
              <a:t>работы </a:t>
            </a:r>
            <a:r>
              <a:rPr lang="ru-RU" sz="2800" b="0" dirty="0"/>
              <a:t>– оценка уровня достижения учащимися 3-х классов планируемых результатов освоения ООП НОО по предмету «Математика». </a:t>
            </a:r>
            <a:endParaRPr lang="ru-RU" sz="2800" b="0" dirty="0" smtClean="0"/>
          </a:p>
          <a:p>
            <a:r>
              <a:rPr lang="ru-RU" sz="2800" dirty="0"/>
              <a:t>	</a:t>
            </a:r>
            <a:r>
              <a:rPr lang="ru-RU" sz="2800" dirty="0" smtClean="0"/>
              <a:t>	</a:t>
            </a:r>
            <a:r>
              <a:rPr lang="ru-RU" sz="2800" u="sng" dirty="0" smtClean="0"/>
              <a:t>Продолжительность работы</a:t>
            </a:r>
            <a:r>
              <a:rPr lang="ru-RU" sz="2800" dirty="0" smtClean="0"/>
              <a:t> – 30 минут.</a:t>
            </a:r>
          </a:p>
          <a:p>
            <a:r>
              <a:rPr lang="ru-RU" sz="2800" dirty="0"/>
              <a:t>	</a:t>
            </a:r>
            <a:r>
              <a:rPr lang="ru-RU" sz="2800" dirty="0" smtClean="0"/>
              <a:t>	</a:t>
            </a:r>
            <a:r>
              <a:rPr lang="ru-RU" sz="2800" u="sng" dirty="0" smtClean="0"/>
              <a:t>В состав работы включены:</a:t>
            </a:r>
            <a:r>
              <a:rPr lang="ru-RU" sz="2800" dirty="0" smtClean="0"/>
              <a:t>  </a:t>
            </a:r>
            <a:r>
              <a:rPr lang="ru-RU" sz="2800" b="0" dirty="0" smtClean="0"/>
              <a:t>6 заданий базового уровня сложности по разделам: </a:t>
            </a:r>
          </a:p>
          <a:p>
            <a:r>
              <a:rPr lang="ru-RU" sz="2800" b="0" dirty="0"/>
              <a:t>	</a:t>
            </a:r>
            <a:r>
              <a:rPr lang="ru-RU" sz="2800" b="0" dirty="0" smtClean="0"/>
              <a:t>1) «Пространственные </a:t>
            </a:r>
            <a:r>
              <a:rPr lang="ru-RU" sz="2800" b="0" dirty="0"/>
              <a:t>отношения, геометрические </a:t>
            </a:r>
            <a:r>
              <a:rPr lang="ru-RU" sz="2800" b="0" dirty="0" smtClean="0"/>
              <a:t>фигуры»;</a:t>
            </a:r>
          </a:p>
          <a:p>
            <a:r>
              <a:rPr lang="ru-RU" sz="2800" b="0" dirty="0"/>
              <a:t>	</a:t>
            </a:r>
            <a:r>
              <a:rPr lang="ru-RU" sz="2800" b="0" dirty="0" smtClean="0"/>
              <a:t>2) «Геометрические </a:t>
            </a:r>
            <a:r>
              <a:rPr lang="ru-RU" sz="2800" b="0" dirty="0"/>
              <a:t>величины</a:t>
            </a:r>
            <a:r>
              <a:rPr lang="ru-RU" sz="2800" b="0" dirty="0" smtClean="0"/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134844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oud_skipper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Impact"/>
        <a:ea typeface=""/>
        <a:cs typeface=""/>
      </a:majorFont>
      <a:minorFont>
        <a:latin typeface="Eurosti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cloud_skipper</Template>
  <TotalTime>894</TotalTime>
  <Words>215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cloud_skipper</vt:lpstr>
      <vt:lpstr>Диагностические работы русский язык, математика 3 класс</vt:lpstr>
      <vt:lpstr>График проведения ВПР  в 4-х классах </vt:lpstr>
      <vt:lpstr>График проведения диагностических работ для учащихся 3-х классов</vt:lpstr>
      <vt:lpstr>Порядок проведения диагностической работы Шаг 1.  14 марта 2016г. – открыть почту «АИС СГО»</vt:lpstr>
      <vt:lpstr>Шаг 2. Открыть письмо</vt:lpstr>
      <vt:lpstr>Шаг 3. Открыть присоединенный файл</vt:lpstr>
      <vt:lpstr>ШАГ 4. Открыть архивную папку</vt:lpstr>
      <vt:lpstr>Шаг 5. Вид архивной папки</vt:lpstr>
      <vt:lpstr>Городская диагностическая работа  по математике, 3-й класс</vt:lpstr>
      <vt:lpstr>План диагностической работы  по математике</vt:lpstr>
      <vt:lpstr>Параметры оценивания</vt:lpstr>
      <vt:lpstr>Городская диагностическая работа  по русскому языку, 3 класс</vt:lpstr>
      <vt:lpstr>План диагностической работы  по русскому языку</vt:lpstr>
      <vt:lpstr>Параметры оценивания</vt:lpstr>
      <vt:lpstr>Типовые ошибки при размещении результатов в АС «Сетевой город»</vt:lpstr>
      <vt:lpstr>Типовые ошибки при размещении результатов в АС «Сетевой город»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система оценки качества образования</dc:title>
  <dc:creator>Кемерова</dc:creator>
  <cp:lastModifiedBy>Пользователь</cp:lastModifiedBy>
  <cp:revision>68</cp:revision>
  <cp:lastPrinted>2015-08-20T10:53:21Z</cp:lastPrinted>
  <dcterms:created xsi:type="dcterms:W3CDTF">2015-08-19T15:43:50Z</dcterms:created>
  <dcterms:modified xsi:type="dcterms:W3CDTF">2016-02-10T06:49:27Z</dcterms:modified>
</cp:coreProperties>
</file>