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7" r:id="rId2"/>
    <p:sldId id="348" r:id="rId3"/>
    <p:sldId id="350" r:id="rId4"/>
    <p:sldId id="351" r:id="rId5"/>
    <p:sldId id="352" r:id="rId6"/>
    <p:sldId id="376" r:id="rId7"/>
    <p:sldId id="377" r:id="rId8"/>
    <p:sldId id="378" r:id="rId9"/>
    <p:sldId id="379" r:id="rId10"/>
    <p:sldId id="356" r:id="rId11"/>
    <p:sldId id="382" r:id="rId12"/>
    <p:sldId id="383" r:id="rId13"/>
    <p:sldId id="389" r:id="rId14"/>
    <p:sldId id="390" r:id="rId15"/>
    <p:sldId id="384" r:id="rId16"/>
    <p:sldId id="385" r:id="rId17"/>
    <p:sldId id="386" r:id="rId18"/>
    <p:sldId id="365" r:id="rId19"/>
    <p:sldId id="366" r:id="rId20"/>
    <p:sldId id="393" r:id="rId21"/>
    <p:sldId id="391" r:id="rId22"/>
    <p:sldId id="392" r:id="rId23"/>
    <p:sldId id="387" r:id="rId24"/>
    <p:sldId id="375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A6B76"/>
    <a:srgbClr val="47818F"/>
    <a:srgbClr val="A540C0"/>
    <a:srgbClr val="3973AD"/>
    <a:srgbClr val="588E86"/>
    <a:srgbClr val="7F3094"/>
    <a:srgbClr val="274E75"/>
    <a:srgbClr val="CC99FF"/>
    <a:srgbClr val="52847D"/>
    <a:srgbClr val="3E645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76" autoAdjust="0"/>
    <p:restoredTop sz="94082" autoAdjust="0"/>
  </p:normalViewPr>
  <p:slideViewPr>
    <p:cSldViewPr>
      <p:cViewPr varScale="1">
        <p:scale>
          <a:sx n="65" d="100"/>
          <a:sy n="65" d="100"/>
        </p:scale>
        <p:origin x="-1320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6.xlsx"/><Relationship Id="rId1" Type="http://schemas.openxmlformats.org/officeDocument/2006/relationships/themeOverride" Target="../theme/themeOverride1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7.xlsx"/><Relationship Id="rId1" Type="http://schemas.openxmlformats.org/officeDocument/2006/relationships/themeOverride" Target="../theme/themeOverride2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7.1016097938334397E-2"/>
          <c:y val="5.1342610943050995E-2"/>
          <c:w val="0.9055921451701705"/>
          <c:h val="0.64673442415946125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 от общего количества участников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63500">
              <a:solidFill>
                <a:schemeClr val="accent6">
                  <a:lumMod val="60000"/>
                  <a:lumOff val="40000"/>
                </a:schemeClr>
              </a:solidFill>
            </a:ln>
          </c:spPr>
          <c:dLbls>
            <c:dLbl>
              <c:idx val="0"/>
              <c:layout>
                <c:manualLayout>
                  <c:x val="-6.8614545856407923E-3"/>
                  <c:y val="-2.153640488080169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B12-4C86-9A7E-E240A59A8D0D}"/>
                </c:ext>
              </c:extLst>
            </c:dLbl>
            <c:dLbl>
              <c:idx val="1"/>
              <c:layout>
                <c:manualLayout>
                  <c:x val="3.8206510394282831E-3"/>
                  <c:y val="1.4103179947514176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B12-4C86-9A7E-E240A59A8D0D}"/>
                </c:ext>
              </c:extLst>
            </c:dLbl>
            <c:dLbl>
              <c:idx val="2"/>
              <c:layout>
                <c:manualLayout>
                  <c:x val="-4.8341703606380234E-3"/>
                  <c:y val="-2.532733670370541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B12-4C86-9A7E-E240A59A8D0D}"/>
                </c:ext>
              </c:extLst>
            </c:dLbl>
            <c:dLbl>
              <c:idx val="3"/>
              <c:layout>
                <c:manualLayout>
                  <c:x val="2.8071317182185519E-3"/>
                  <c:y val="-1.830982127990643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B12-4C86-9A7E-E240A59A8D0D}"/>
                </c:ext>
              </c:extLst>
            </c:dLbl>
            <c:dLbl>
              <c:idx val="4"/>
              <c:layout>
                <c:manualLayout>
                  <c:x val="3.0410491287957875E-3"/>
                  <c:y val="-3.895918274125886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B12-4C86-9A7E-E240A59A8D0D}"/>
                </c:ext>
              </c:extLst>
            </c:dLbl>
            <c:dLbl>
              <c:idx val="5"/>
              <c:layout>
                <c:manualLayout>
                  <c:x val="3.5087611586586353E-3"/>
                  <c:y val="-2.242363248700752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B12-4C86-9A7E-E240A59A8D0D}"/>
                </c:ext>
              </c:extLst>
            </c:dLbl>
            <c:dLbl>
              <c:idx val="6"/>
              <c:layout>
                <c:manualLayout>
                  <c:x val="-1.021439359520622E-2"/>
                  <c:y val="-3.250619972622485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B12-4C86-9A7E-E240A59A8D0D}"/>
                </c:ext>
              </c:extLst>
            </c:dLbl>
            <c:dLbl>
              <c:idx val="7"/>
              <c:layout>
                <c:manualLayout>
                  <c:x val="-9.9803533933373548E-3"/>
                  <c:y val="-3.194166731745992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B12-4C86-9A7E-E240A59A8D0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0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Лист1!$A$2:$A$9</c:f>
              <c:strCache>
                <c:ptCount val="8"/>
                <c:pt idx="0">
                  <c:v>Зад. 1</c:v>
                </c:pt>
                <c:pt idx="1">
                  <c:v>Зад. 2</c:v>
                </c:pt>
                <c:pt idx="2">
                  <c:v>Зад. 3</c:v>
                </c:pt>
                <c:pt idx="3">
                  <c:v>Зад. 4</c:v>
                </c:pt>
                <c:pt idx="4">
                  <c:v>Зад. 5</c:v>
                </c:pt>
                <c:pt idx="5">
                  <c:v>Зад. 6</c:v>
                </c:pt>
                <c:pt idx="6">
                  <c:v>Зад. 7</c:v>
                </c:pt>
                <c:pt idx="7">
                  <c:v>Зад. 8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74</c:v>
                </c:pt>
                <c:pt idx="1">
                  <c:v>81</c:v>
                </c:pt>
                <c:pt idx="2">
                  <c:v>59</c:v>
                </c:pt>
                <c:pt idx="3">
                  <c:v>56.5</c:v>
                </c:pt>
                <c:pt idx="4">
                  <c:v>73.3</c:v>
                </c:pt>
                <c:pt idx="5">
                  <c:v>59.5</c:v>
                </c:pt>
                <c:pt idx="6">
                  <c:v>38</c:v>
                </c:pt>
                <c:pt idx="7">
                  <c:v>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3B12-4C86-9A7E-E240A59A8D0D}"/>
            </c:ext>
          </c:extLst>
        </c:ser>
        <c:axId val="42125568"/>
        <c:axId val="42209280"/>
      </c:barChart>
      <c:catAx>
        <c:axId val="42125568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2200" b="0"/>
            </a:pPr>
            <a:endParaRPr lang="ru-RU"/>
          </a:p>
        </c:txPr>
        <c:crossAx val="42209280"/>
        <c:crosses val="autoZero"/>
        <c:auto val="1"/>
        <c:lblAlgn val="ctr"/>
        <c:lblOffset val="100"/>
      </c:catAx>
      <c:valAx>
        <c:axId val="42209280"/>
        <c:scaling>
          <c:orientation val="minMax"/>
        </c:scaling>
        <c:axPos val="l"/>
        <c:majorGridlines/>
        <c:numFmt formatCode="General" sourceLinked="1"/>
        <c:tickLblPos val="nextTo"/>
        <c:crossAx val="42125568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2400" b="1">
                <a:solidFill>
                  <a:srgbClr val="7030A0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0.13053217745797471"/>
          <c:y val="0.8443470874179817"/>
          <c:w val="0.82426699738454534"/>
          <c:h val="7.6121071112296504E-2"/>
        </c:manualLayout>
      </c:layout>
      <c:txPr>
        <a:bodyPr/>
        <a:lstStyle/>
        <a:p>
          <a:pPr>
            <a:defRPr sz="24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3973AD"/>
            </a:solidFill>
          </c:spPr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Лист1!$A$2:$A$16</c:f>
              <c:numCache>
                <c:formatCode>General</c:formatCode>
                <c:ptCount val="1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</c:numCache>
            </c:numRef>
          </c:cat>
          <c:val>
            <c:numRef>
              <c:f>Лист1!$B$2:$B$16</c:f>
              <c:numCache>
                <c:formatCode>0.0</c:formatCode>
                <c:ptCount val="15"/>
                <c:pt idx="0">
                  <c:v>90</c:v>
                </c:pt>
                <c:pt idx="1">
                  <c:v>86</c:v>
                </c:pt>
                <c:pt idx="2">
                  <c:v>88.5</c:v>
                </c:pt>
                <c:pt idx="3">
                  <c:v>87</c:v>
                </c:pt>
                <c:pt idx="4">
                  <c:v>67</c:v>
                </c:pt>
                <c:pt idx="5">
                  <c:v>90.6</c:v>
                </c:pt>
                <c:pt idx="6">
                  <c:v>65</c:v>
                </c:pt>
                <c:pt idx="7">
                  <c:v>71</c:v>
                </c:pt>
                <c:pt idx="8">
                  <c:v>90</c:v>
                </c:pt>
                <c:pt idx="9">
                  <c:v>65.5</c:v>
                </c:pt>
                <c:pt idx="10">
                  <c:v>86</c:v>
                </c:pt>
                <c:pt idx="11">
                  <c:v>65.7</c:v>
                </c:pt>
                <c:pt idx="12">
                  <c:v>38</c:v>
                </c:pt>
                <c:pt idx="13">
                  <c:v>53.6</c:v>
                </c:pt>
                <c:pt idx="14">
                  <c:v>35.5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5E9-4F82-94A5-C4D529D8FDFB}"/>
            </c:ext>
          </c:extLst>
        </c:ser>
        <c:shape val="cylinder"/>
        <c:axId val="105000960"/>
        <c:axId val="105002496"/>
        <c:axId val="0"/>
      </c:bar3DChart>
      <c:catAx>
        <c:axId val="1050009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105002496"/>
        <c:crosses val="autoZero"/>
        <c:auto val="1"/>
        <c:lblAlgn val="ctr"/>
        <c:lblOffset val="100"/>
      </c:catAx>
      <c:valAx>
        <c:axId val="105002496"/>
        <c:scaling>
          <c:orientation val="minMax"/>
        </c:scaling>
        <c:axPos val="l"/>
        <c:majorGridlines/>
        <c:numFmt formatCode="0.0" sourceLinked="1"/>
        <c:tickLblPos val="nextTo"/>
        <c:crossAx val="105000960"/>
        <c:crosses val="autoZero"/>
        <c:crossBetween val="between"/>
      </c:valAx>
    </c:plotArea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>
        <c:manualLayout>
          <c:layoutTarget val="inner"/>
          <c:xMode val="edge"/>
          <c:yMode val="edge"/>
          <c:x val="7.101609793833441E-2"/>
          <c:y val="5.1342610943050933E-2"/>
          <c:w val="0.9055921451701705"/>
          <c:h val="0.6467344241594613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 учащихся от общего количества участников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 w="63500">
              <a:solidFill>
                <a:schemeClr val="accent1">
                  <a:lumMod val="75000"/>
                </a:schemeClr>
              </a:solidFill>
            </a:ln>
          </c:spPr>
          <c:dLbls>
            <c:dLbl>
              <c:idx val="0"/>
              <c:layout>
                <c:manualLayout>
                  <c:x val="-6.8614545856407914E-3"/>
                  <c:y val="-2.153640488080169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B2A-491B-9221-E609CFA58220}"/>
                </c:ext>
              </c:extLst>
            </c:dLbl>
            <c:dLbl>
              <c:idx val="1"/>
              <c:layout>
                <c:manualLayout>
                  <c:x val="3.8206510394282827E-3"/>
                  <c:y val="1.410317994751417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B2A-491B-9221-E609CFA58220}"/>
                </c:ext>
              </c:extLst>
            </c:dLbl>
            <c:dLbl>
              <c:idx val="2"/>
              <c:layout>
                <c:manualLayout>
                  <c:x val="-4.8341703606380225E-3"/>
                  <c:y val="-2.532733670370541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B2A-491B-9221-E609CFA58220}"/>
                </c:ext>
              </c:extLst>
            </c:dLbl>
            <c:dLbl>
              <c:idx val="3"/>
              <c:layout>
                <c:manualLayout>
                  <c:x val="2.8071317182185524E-3"/>
                  <c:y val="-1.830982127990643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B2A-491B-9221-E609CFA58220}"/>
                </c:ext>
              </c:extLst>
            </c:dLbl>
            <c:dLbl>
              <c:idx val="4"/>
              <c:layout>
                <c:manualLayout>
                  <c:x val="3.0410491287957858E-3"/>
                  <c:y val="-3.895918274125886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B2A-491B-9221-E609CFA58220}"/>
                </c:ext>
              </c:extLst>
            </c:dLbl>
            <c:dLbl>
              <c:idx val="5"/>
              <c:layout>
                <c:manualLayout>
                  <c:x val="3.508761158658634E-3"/>
                  <c:y val="-2.242363248700752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B2A-491B-9221-E609CFA58220}"/>
                </c:ext>
              </c:extLst>
            </c:dLbl>
            <c:dLbl>
              <c:idx val="6"/>
              <c:layout>
                <c:manualLayout>
                  <c:x val="-1.0214393595206218E-2"/>
                  <c:y val="-3.250619972622485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B2A-491B-9221-E609CFA58220}"/>
                </c:ext>
              </c:extLst>
            </c:dLbl>
            <c:dLbl>
              <c:idx val="7"/>
              <c:layout>
                <c:manualLayout>
                  <c:x val="-9.9803533933373548E-3"/>
                  <c:y val="-3.194166731745991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B2A-491B-9221-E609CFA5822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000" b="1">
                    <a:solidFill>
                      <a:schemeClr val="accent6">
                        <a:lumMod val="50000"/>
                      </a:schemeClr>
                    </a:solidFill>
                    <a:latin typeface="Arial Black" pitchFamily="34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Зад. 9</c:v>
                </c:pt>
                <c:pt idx="1">
                  <c:v>Зад. 10</c:v>
                </c:pt>
                <c:pt idx="2">
                  <c:v>Зад. 11</c:v>
                </c:pt>
                <c:pt idx="3">
                  <c:v>Зад. 12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43</c:v>
                </c:pt>
                <c:pt idx="1">
                  <c:v>57.6</c:v>
                </c:pt>
                <c:pt idx="2">
                  <c:v>46</c:v>
                </c:pt>
                <c:pt idx="3">
                  <c:v>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AB2A-491B-9221-E609CFA58220}"/>
            </c:ext>
          </c:extLst>
        </c:ser>
        <c:axId val="42254720"/>
        <c:axId val="42256256"/>
      </c:barChart>
      <c:catAx>
        <c:axId val="4225472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2200" b="0"/>
            </a:pPr>
            <a:endParaRPr lang="ru-RU"/>
          </a:p>
        </c:txPr>
        <c:crossAx val="42256256"/>
        <c:crosses val="autoZero"/>
        <c:auto val="1"/>
        <c:lblAlgn val="ctr"/>
        <c:lblOffset val="100"/>
      </c:catAx>
      <c:valAx>
        <c:axId val="42256256"/>
        <c:scaling>
          <c:orientation val="minMax"/>
        </c:scaling>
        <c:axPos val="l"/>
        <c:majorGridlines/>
        <c:numFmt formatCode="General" sourceLinked="1"/>
        <c:tickLblPos val="nextTo"/>
        <c:crossAx val="42254720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2400" b="1">
                <a:solidFill>
                  <a:schemeClr val="accent6">
                    <a:lumMod val="50000"/>
                  </a:schemeClr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7.3356745539606364E-3"/>
          <c:y val="0.8443470874179817"/>
          <c:w val="0.95682019671164908"/>
          <c:h val="7.6121071112296462E-2"/>
        </c:manualLayout>
      </c:layout>
      <c:txPr>
        <a:bodyPr/>
        <a:lstStyle/>
        <a:p>
          <a:pPr>
            <a:defRPr sz="2400" b="1">
              <a:solidFill>
                <a:schemeClr val="accent6">
                  <a:lumMod val="50000"/>
                </a:schemeClr>
              </a:solidFill>
            </a:defRPr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7.1016097938334438E-2"/>
          <c:y val="5.1342610943050933E-2"/>
          <c:w val="0.9055921451701705"/>
          <c:h val="0.64673442415946159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 учащихся от общего количества участников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 w="63500">
              <a:solidFill>
                <a:schemeClr val="accent6">
                  <a:lumMod val="60000"/>
                  <a:lumOff val="40000"/>
                </a:schemeClr>
              </a:solidFill>
            </a:ln>
          </c:spPr>
          <c:dLbls>
            <c:dLbl>
              <c:idx val="0"/>
              <c:layout>
                <c:manualLayout>
                  <c:x val="-5.3020051817925136E-3"/>
                  <c:y val="-1.3867420899155566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1F8-4CEB-B659-E8F1A03F7FA9}"/>
                </c:ext>
              </c:extLst>
            </c:dLbl>
            <c:dLbl>
              <c:idx val="1"/>
              <c:layout>
                <c:manualLayout>
                  <c:x val="3.8206510394282827E-3"/>
                  <c:y val="1.4103179947514174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1F8-4CEB-B659-E8F1A03F7FA9}"/>
                </c:ext>
              </c:extLst>
            </c:dLbl>
            <c:dLbl>
              <c:idx val="2"/>
              <c:layout>
                <c:manualLayout>
                  <c:x val="-1.715271552941466E-3"/>
                  <c:y val="-1.9356186243754258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1F8-4CEB-B659-E8F1A03F7FA9}"/>
                </c:ext>
              </c:extLst>
            </c:dLbl>
            <c:dLbl>
              <c:idx val="3"/>
              <c:layout>
                <c:manualLayout>
                  <c:x val="2.8071317182185541E-3"/>
                  <c:y val="-1.830982127990644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1F8-4CEB-B659-E8F1A03F7FA9}"/>
                </c:ext>
              </c:extLst>
            </c:dLbl>
            <c:dLbl>
              <c:idx val="4"/>
              <c:layout>
                <c:manualLayout>
                  <c:x val="3.0410491287957858E-3"/>
                  <c:y val="-3.895918274125886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1F8-4CEB-B659-E8F1A03F7FA9}"/>
                </c:ext>
              </c:extLst>
            </c:dLbl>
            <c:dLbl>
              <c:idx val="5"/>
              <c:layout>
                <c:manualLayout>
                  <c:x val="3.5087611586586348E-3"/>
                  <c:y val="-2.242363248700753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1F8-4CEB-B659-E8F1A03F7FA9}"/>
                </c:ext>
              </c:extLst>
            </c:dLbl>
            <c:dLbl>
              <c:idx val="6"/>
              <c:layout>
                <c:manualLayout>
                  <c:x val="-1.0214393595206218E-2"/>
                  <c:y val="-3.2506199726224858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1F8-4CEB-B659-E8F1A03F7FA9}"/>
                </c:ext>
              </c:extLst>
            </c:dLbl>
            <c:dLbl>
              <c:idx val="7"/>
              <c:layout>
                <c:manualLayout>
                  <c:x val="-9.9803533933373548E-3"/>
                  <c:y val="-3.194166731745992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1F8-4CEB-B659-E8F1A03F7F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000" b="1">
                    <a:solidFill>
                      <a:srgbClr val="7030A0"/>
                    </a:solidFill>
                    <a:latin typeface="Arial Black" pitchFamily="34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Зад. 13</c:v>
                </c:pt>
                <c:pt idx="1">
                  <c:v>Зад. 14</c:v>
                </c:pt>
                <c:pt idx="2">
                  <c:v>Зад. 15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79.599999999999994</c:v>
                </c:pt>
                <c:pt idx="1">
                  <c:v>39.800000000000004</c:v>
                </c:pt>
                <c:pt idx="2">
                  <c:v>54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F1F8-4CEB-B659-E8F1A03F7FA9}"/>
            </c:ext>
          </c:extLst>
        </c:ser>
        <c:axId val="43047552"/>
        <c:axId val="43053440"/>
      </c:barChart>
      <c:catAx>
        <c:axId val="4304755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2200" b="0"/>
            </a:pPr>
            <a:endParaRPr lang="ru-RU"/>
          </a:p>
        </c:txPr>
        <c:crossAx val="43053440"/>
        <c:crosses val="autoZero"/>
        <c:auto val="1"/>
        <c:lblAlgn val="ctr"/>
        <c:lblOffset val="100"/>
      </c:catAx>
      <c:valAx>
        <c:axId val="43053440"/>
        <c:scaling>
          <c:orientation val="minMax"/>
        </c:scaling>
        <c:axPos val="l"/>
        <c:majorGridlines/>
        <c:numFmt formatCode="General" sourceLinked="1"/>
        <c:tickLblPos val="nextTo"/>
        <c:crossAx val="43047552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2400" b="1">
                <a:solidFill>
                  <a:srgbClr val="7030A0"/>
                </a:solidFill>
              </a:defRPr>
            </a:pPr>
            <a:endParaRPr lang="ru-RU"/>
          </a:p>
        </c:txPr>
      </c:legendEntry>
      <c:layout>
        <c:manualLayout>
          <c:xMode val="edge"/>
          <c:yMode val="edge"/>
          <c:x val="6.0356954284802124E-2"/>
          <c:y val="0.8443470874179817"/>
          <c:w val="0.93964304571519852"/>
          <c:h val="7.6121071112296462E-2"/>
        </c:manualLayout>
      </c:layout>
      <c:txPr>
        <a:bodyPr/>
        <a:lstStyle/>
        <a:p>
          <a:pPr>
            <a:defRPr sz="2400" b="1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1637576883329662"/>
          <c:y val="0.10777955087706202"/>
          <c:w val="0.84477363425385998"/>
          <c:h val="0.62110783466134789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% учащихся от общего количества участников</c:v>
                </c:pt>
              </c:strCache>
            </c:strRef>
          </c:tx>
          <c:spPr>
            <a:solidFill>
              <a:srgbClr val="A540C0"/>
            </a:solidFill>
            <a:ln w="63500">
              <a:solidFill>
                <a:srgbClr val="A540C0"/>
              </a:solidFill>
            </a:ln>
          </c:spPr>
          <c:dLbls>
            <c:dLbl>
              <c:idx val="0"/>
              <c:layout>
                <c:manualLayout>
                  <c:x val="1.4780953261995503E-2"/>
                  <c:y val="-3.282388946881235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16B-44B3-9A70-3A51A126034A}"/>
                </c:ext>
              </c:extLst>
            </c:dLbl>
            <c:dLbl>
              <c:idx val="1"/>
              <c:layout>
                <c:manualLayout>
                  <c:x val="3.8206510394282827E-3"/>
                  <c:y val="1.4103179947514179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6B-44B3-9A70-3A51A126034A}"/>
                </c:ext>
              </c:extLst>
            </c:dLbl>
            <c:dLbl>
              <c:idx val="2"/>
              <c:layout>
                <c:manualLayout>
                  <c:x val="-4.8341703606380225E-3"/>
                  <c:y val="-2.532733670370541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16B-44B3-9A70-3A51A126034A}"/>
                </c:ext>
              </c:extLst>
            </c:dLbl>
            <c:dLbl>
              <c:idx val="3"/>
              <c:layout>
                <c:manualLayout>
                  <c:x val="2.8071317182185554E-3"/>
                  <c:y val="-1.830982127990644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16B-44B3-9A70-3A51A126034A}"/>
                </c:ext>
              </c:extLst>
            </c:dLbl>
            <c:dLbl>
              <c:idx val="4"/>
              <c:layout>
                <c:manualLayout>
                  <c:x val="3.0410491287957858E-3"/>
                  <c:y val="-3.895918274125886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16B-44B3-9A70-3A51A126034A}"/>
                </c:ext>
              </c:extLst>
            </c:dLbl>
            <c:dLbl>
              <c:idx val="5"/>
              <c:layout>
                <c:manualLayout>
                  <c:x val="3.5087611586586361E-3"/>
                  <c:y val="-2.242363248700755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16B-44B3-9A70-3A51A126034A}"/>
                </c:ext>
              </c:extLst>
            </c:dLbl>
            <c:dLbl>
              <c:idx val="6"/>
              <c:layout>
                <c:manualLayout>
                  <c:x val="-1.0214393595206218E-2"/>
                  <c:y val="-3.250619972622486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16B-44B3-9A70-3A51A126034A}"/>
                </c:ext>
              </c:extLst>
            </c:dLbl>
            <c:dLbl>
              <c:idx val="7"/>
              <c:layout>
                <c:manualLayout>
                  <c:x val="-9.9803533933373548E-3"/>
                  <c:y val="-3.194166731745993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16B-44B3-9A70-3A51A12603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3000" b="1">
                    <a:solidFill>
                      <a:srgbClr val="7030A0"/>
                    </a:solidFill>
                    <a:latin typeface="Arial Black" pitchFamily="34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Зад. 16</c:v>
                </c:pt>
                <c:pt idx="1">
                  <c:v>Зад. 17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16B-44B3-9A70-3A51A126034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Lbls>
            <c:dLbl>
              <c:idx val="1"/>
              <c:layout>
                <c:manualLayout>
                  <c:x val="1.5458828999789426E-2"/>
                  <c:y val="-2.257479790445440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16B-44B3-9A70-3A51A126034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 algn="ctr">
                  <a:defRPr lang="ru-RU" sz="3000" b="1" i="0" u="none" strike="noStrike" kern="1200" baseline="0">
                    <a:solidFill>
                      <a:schemeClr val="accent6">
                        <a:lumMod val="75000"/>
                      </a:schemeClr>
                    </a:solidFill>
                    <a:latin typeface="Arial Black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Зад. 16</c:v>
                </c:pt>
                <c:pt idx="1">
                  <c:v>Зад. 17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1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916B-44B3-9A70-3A51A126034A}"/>
            </c:ext>
          </c:extLst>
        </c:ser>
        <c:shape val="cylinder"/>
        <c:axId val="48941312"/>
        <c:axId val="48951296"/>
        <c:axId val="0"/>
      </c:bar3DChart>
      <c:catAx>
        <c:axId val="4894131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2200" b="1"/>
            </a:pPr>
            <a:endParaRPr lang="ru-RU"/>
          </a:p>
        </c:txPr>
        <c:crossAx val="48951296"/>
        <c:crosses val="autoZero"/>
        <c:auto val="1"/>
        <c:lblAlgn val="ctr"/>
        <c:lblOffset val="100"/>
      </c:catAx>
      <c:valAx>
        <c:axId val="48951296"/>
        <c:scaling>
          <c:orientation val="minMax"/>
        </c:scaling>
        <c:axPos val="l"/>
        <c:majorGridlines/>
        <c:numFmt formatCode="General" sourceLinked="1"/>
        <c:tickLblPos val="nextTo"/>
        <c:crossAx val="48941312"/>
        <c:crosses val="autoZero"/>
        <c:crossBetween val="between"/>
        <c:minorUnit val="1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0"/>
      <c:perspective val="30"/>
    </c:view3D>
    <c:plotArea>
      <c:layout>
        <c:manualLayout>
          <c:layoutTarget val="inner"/>
          <c:xMode val="edge"/>
          <c:yMode val="edge"/>
          <c:x val="0.13633252472250518"/>
          <c:y val="4.326192578943213E-2"/>
          <c:w val="0.84477363425386021"/>
          <c:h val="0.62110783466134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средний процент выполнения всех заданий модуля</c:v>
                </c:pt>
              </c:strCache>
            </c:strRef>
          </c:tx>
          <c:spPr>
            <a:solidFill>
              <a:srgbClr val="7F3094"/>
            </a:solidFill>
            <a:ln w="63500">
              <a:solidFill>
                <a:srgbClr val="7F3094"/>
              </a:solidFill>
            </a:ln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Алгебра</c:v>
                </c:pt>
                <c:pt idx="1">
                  <c:v>Геометрия</c:v>
                </c:pt>
                <c:pt idx="2">
                  <c:v>Реальная математика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32D-48DF-A916-C9D940456A2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Алгебра</c:v>
                </c:pt>
                <c:pt idx="1">
                  <c:v>Геометрия</c:v>
                </c:pt>
                <c:pt idx="2">
                  <c:v>Реальная математика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1">
                  <c:v>44.7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32D-48DF-A916-C9D940456A2C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4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Алгебра</c:v>
                </c:pt>
                <c:pt idx="1">
                  <c:v>Геометрия</c:v>
                </c:pt>
                <c:pt idx="2">
                  <c:v>Реальная математика</c:v>
                </c:pt>
              </c:strCache>
            </c:strRef>
          </c:cat>
          <c:val>
            <c:numRef>
              <c:f>Лист1!$D$2:$D$4</c:f>
              <c:numCache>
                <c:formatCode>General</c:formatCode>
                <c:ptCount val="3"/>
                <c:pt idx="2">
                  <c:v>57.9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32D-48DF-A916-C9D940456A2C}"/>
            </c:ext>
          </c:extLst>
        </c:ser>
        <c:shape val="cylinder"/>
        <c:axId val="103327232"/>
        <c:axId val="103328768"/>
        <c:axId val="0"/>
      </c:bar3DChart>
      <c:catAx>
        <c:axId val="10332723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2200" b="1"/>
            </a:pPr>
            <a:endParaRPr lang="ru-RU"/>
          </a:p>
        </c:txPr>
        <c:crossAx val="103328768"/>
        <c:crosses val="autoZero"/>
        <c:auto val="1"/>
        <c:lblAlgn val="ctr"/>
        <c:lblOffset val="100"/>
      </c:catAx>
      <c:valAx>
        <c:axId val="103328768"/>
        <c:scaling>
          <c:orientation val="minMax"/>
        </c:scaling>
        <c:axPos val="l"/>
        <c:majorGridlines/>
        <c:numFmt formatCode="General" sourceLinked="1"/>
        <c:tickLblPos val="nextTo"/>
        <c:crossAx val="103327232"/>
        <c:crosses val="autoZero"/>
        <c:crossBetween val="between"/>
        <c:minorUnit val="1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5.9830100686566724E-2"/>
          <c:y val="2.6765437215084956E-2"/>
          <c:w val="0.8904529517357942"/>
          <c:h val="0.58037530090804101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гимназия</c:v>
                </c:pt>
              </c:strCache>
            </c:strRef>
          </c:tx>
          <c:spPr>
            <a:ln w="63500"/>
          </c:spPr>
          <c:marker>
            <c:symbol val="none"/>
          </c:marker>
          <c:cat>
            <c:strRef>
              <c:f>Лист1!$A$2:$A$13</c:f>
              <c:strCache>
                <c:ptCount val="12"/>
                <c:pt idx="0">
                  <c:v>5 баллов</c:v>
                </c:pt>
                <c:pt idx="1">
                  <c:v>6 баллов</c:v>
                </c:pt>
                <c:pt idx="2">
                  <c:v>7 баллов</c:v>
                </c:pt>
                <c:pt idx="3">
                  <c:v>8 баллов</c:v>
                </c:pt>
                <c:pt idx="4">
                  <c:v>9 баллов</c:v>
                </c:pt>
                <c:pt idx="5">
                  <c:v>10 баллов</c:v>
                </c:pt>
                <c:pt idx="6">
                  <c:v>11 баллов</c:v>
                </c:pt>
                <c:pt idx="7">
                  <c:v>12 баллов</c:v>
                </c:pt>
                <c:pt idx="8">
                  <c:v>13 баллов</c:v>
                </c:pt>
                <c:pt idx="9">
                  <c:v>14 баллов</c:v>
                </c:pt>
                <c:pt idx="10">
                  <c:v>15 баллов</c:v>
                </c:pt>
                <c:pt idx="11">
                  <c:v>16 баллов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18.7</c:v>
                </c:pt>
                <c:pt idx="1">
                  <c:v>15</c:v>
                </c:pt>
                <c:pt idx="2">
                  <c:v>8.8000000000000007</c:v>
                </c:pt>
                <c:pt idx="3">
                  <c:v>20.7</c:v>
                </c:pt>
                <c:pt idx="4">
                  <c:v>15.3</c:v>
                </c:pt>
                <c:pt idx="5">
                  <c:v>5.8</c:v>
                </c:pt>
                <c:pt idx="6">
                  <c:v>6.1</c:v>
                </c:pt>
                <c:pt idx="7">
                  <c:v>4.4000000000000004</c:v>
                </c:pt>
                <c:pt idx="8">
                  <c:v>3.1</c:v>
                </c:pt>
                <c:pt idx="9">
                  <c:v>1.4</c:v>
                </c:pt>
                <c:pt idx="10">
                  <c:v>0</c:v>
                </c:pt>
                <c:pt idx="11">
                  <c:v>0.7000000000000004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D00-4A53-B4B9-882D1EB623A5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лицей</c:v>
                </c:pt>
              </c:strCache>
            </c:strRef>
          </c:tx>
          <c:spPr>
            <a:ln w="63500"/>
          </c:spPr>
          <c:marker>
            <c:symbol val="none"/>
          </c:marker>
          <c:dLbls>
            <c:dLbl>
              <c:idx val="0"/>
              <c:layout>
                <c:manualLayout>
                  <c:x val="-3.2956685499058384E-2"/>
                  <c:y val="-4.3859649122807015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D00-4A53-B4B9-882D1EB623A5}"/>
                </c:ext>
              </c:extLst>
            </c:dLbl>
            <c:dLbl>
              <c:idx val="1"/>
              <c:layout>
                <c:manualLayout>
                  <c:x val="-3.9736483597724422E-2"/>
                  <c:y val="4.478050688353917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D00-4A53-B4B9-882D1EB623A5}"/>
                </c:ext>
              </c:extLst>
            </c:dLbl>
            <c:dLbl>
              <c:idx val="3"/>
              <c:layout>
                <c:manualLayout>
                  <c:x val="-2.6936926500330645E-2"/>
                  <c:y val="1.8900639443951588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D00-4A53-B4B9-882D1EB623A5}"/>
                </c:ext>
              </c:extLst>
            </c:dLbl>
            <c:dLbl>
              <c:idx val="4"/>
              <c:layout>
                <c:manualLayout>
                  <c:x val="-3.1739118892122942E-2"/>
                  <c:y val="2.1812046183038178E-4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D00-4A53-B4B9-882D1EB623A5}"/>
                </c:ext>
              </c:extLst>
            </c:dLbl>
            <c:dLbl>
              <c:idx val="5"/>
              <c:layout>
                <c:manualLayout>
                  <c:x val="-3.6781209725299455E-2"/>
                  <c:y val="-2.9187192066766596E-2"/>
                </c:manualLayout>
              </c:layout>
              <c:showVal val="1"/>
            </c:dLbl>
            <c:dLbl>
              <c:idx val="6"/>
              <c:layout>
                <c:manualLayout>
                  <c:x val="-1.6478342749529189E-2"/>
                  <c:y val="-3.0701754385964952E-2"/>
                </c:manualLayout>
              </c:layout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D00-4A53-B4B9-882D1EB623A5}"/>
                </c:ext>
              </c:extLst>
            </c:dLbl>
            <c:dLbl>
              <c:idx val="7"/>
              <c:layout>
                <c:manualLayout>
                  <c:x val="-1.2052646338818866E-2"/>
                  <c:y val="2.918719206676660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D00-4A53-B4B9-882D1EB623A5}"/>
                </c:ext>
              </c:extLst>
            </c:dLbl>
            <c:dLbl>
              <c:idx val="8"/>
              <c:layout>
                <c:manualLayout>
                  <c:x val="-1.3559227131171223E-2"/>
                  <c:y val="-3.184057316374538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D00-4A53-B4B9-882D1EB623A5}"/>
                </c:ext>
              </c:extLst>
            </c:dLbl>
            <c:spPr>
              <a:noFill/>
              <a:ln w="38917">
                <a:noFill/>
              </a:ln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2"/>
                <c:pt idx="0">
                  <c:v>5 баллов</c:v>
                </c:pt>
                <c:pt idx="1">
                  <c:v>6 баллов</c:v>
                </c:pt>
                <c:pt idx="2">
                  <c:v>7 баллов</c:v>
                </c:pt>
                <c:pt idx="3">
                  <c:v>8 баллов</c:v>
                </c:pt>
                <c:pt idx="4">
                  <c:v>9 баллов</c:v>
                </c:pt>
                <c:pt idx="5">
                  <c:v>10 баллов</c:v>
                </c:pt>
                <c:pt idx="6">
                  <c:v>11 баллов</c:v>
                </c:pt>
                <c:pt idx="7">
                  <c:v>12 баллов</c:v>
                </c:pt>
                <c:pt idx="8">
                  <c:v>13 баллов</c:v>
                </c:pt>
                <c:pt idx="9">
                  <c:v>14 баллов</c:v>
                </c:pt>
                <c:pt idx="10">
                  <c:v>15 баллов</c:v>
                </c:pt>
                <c:pt idx="11">
                  <c:v>16 баллов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9.8000000000000007</c:v>
                </c:pt>
                <c:pt idx="1">
                  <c:v>6</c:v>
                </c:pt>
                <c:pt idx="2">
                  <c:v>6.9</c:v>
                </c:pt>
                <c:pt idx="3">
                  <c:v>16.7</c:v>
                </c:pt>
                <c:pt idx="4">
                  <c:v>9.5</c:v>
                </c:pt>
                <c:pt idx="5">
                  <c:v>8.1</c:v>
                </c:pt>
                <c:pt idx="6">
                  <c:v>13.8</c:v>
                </c:pt>
                <c:pt idx="7">
                  <c:v>7.6</c:v>
                </c:pt>
                <c:pt idx="8">
                  <c:v>10.7</c:v>
                </c:pt>
                <c:pt idx="9">
                  <c:v>7.6</c:v>
                </c:pt>
                <c:pt idx="10">
                  <c:v>3.1</c:v>
                </c:pt>
                <c:pt idx="11">
                  <c:v>0.2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8D00-4A53-B4B9-882D1EB623A5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СОШ</c:v>
                </c:pt>
              </c:strCache>
            </c:strRef>
          </c:tx>
          <c:spPr>
            <a:ln w="63500">
              <a:solidFill>
                <a:srgbClr val="00B050"/>
              </a:solidFill>
            </a:ln>
          </c:spPr>
          <c:marker>
            <c:symbol val="none"/>
          </c:marker>
          <c:cat>
            <c:strRef>
              <c:f>Лист1!$A$2:$A$13</c:f>
              <c:strCache>
                <c:ptCount val="12"/>
                <c:pt idx="0">
                  <c:v>5 баллов</c:v>
                </c:pt>
                <c:pt idx="1">
                  <c:v>6 баллов</c:v>
                </c:pt>
                <c:pt idx="2">
                  <c:v>7 баллов</c:v>
                </c:pt>
                <c:pt idx="3">
                  <c:v>8 баллов</c:v>
                </c:pt>
                <c:pt idx="4">
                  <c:v>9 баллов</c:v>
                </c:pt>
                <c:pt idx="5">
                  <c:v>10 баллов</c:v>
                </c:pt>
                <c:pt idx="6">
                  <c:v>11 баллов</c:v>
                </c:pt>
                <c:pt idx="7">
                  <c:v>12 баллов</c:v>
                </c:pt>
                <c:pt idx="8">
                  <c:v>13 баллов</c:v>
                </c:pt>
                <c:pt idx="9">
                  <c:v>14 баллов</c:v>
                </c:pt>
                <c:pt idx="10">
                  <c:v>15 баллов</c:v>
                </c:pt>
                <c:pt idx="11">
                  <c:v>16 баллов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19.8</c:v>
                </c:pt>
                <c:pt idx="1">
                  <c:v>13.6</c:v>
                </c:pt>
                <c:pt idx="2">
                  <c:v>10.6</c:v>
                </c:pt>
                <c:pt idx="3">
                  <c:v>20.8</c:v>
                </c:pt>
                <c:pt idx="4">
                  <c:v>11.8</c:v>
                </c:pt>
                <c:pt idx="5">
                  <c:v>7.4</c:v>
                </c:pt>
                <c:pt idx="6">
                  <c:v>7.7</c:v>
                </c:pt>
                <c:pt idx="7">
                  <c:v>4</c:v>
                </c:pt>
                <c:pt idx="8">
                  <c:v>2.2000000000000002</c:v>
                </c:pt>
                <c:pt idx="9">
                  <c:v>1.8</c:v>
                </c:pt>
                <c:pt idx="10">
                  <c:v>0.1</c:v>
                </c:pt>
                <c:pt idx="11">
                  <c:v>0.30000000000000021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8D00-4A53-B4B9-882D1EB623A5}"/>
            </c:ext>
          </c:extLst>
        </c:ser>
        <c:marker val="1"/>
        <c:axId val="104534400"/>
        <c:axId val="104535936"/>
      </c:lineChart>
      <c:catAx>
        <c:axId val="104534400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104535936"/>
        <c:crosses val="autoZero"/>
        <c:auto val="1"/>
        <c:lblAlgn val="ctr"/>
        <c:lblOffset val="100"/>
      </c:catAx>
      <c:valAx>
        <c:axId val="10453593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104534400"/>
        <c:crosses val="autoZero"/>
        <c:crossBetween val="between"/>
      </c:valAx>
    </c:plotArea>
    <c:legend>
      <c:legendPos val="b"/>
      <c:txPr>
        <a:bodyPr/>
        <a:lstStyle/>
        <a:p>
          <a:pPr>
            <a:defRPr sz="2000" b="1"/>
          </a:pPr>
          <a:endParaRPr lang="ru-RU"/>
        </a:p>
      </c:txPr>
    </c:legend>
    <c:plotVisOnly val="1"/>
    <c:dispBlanksAs val="gap"/>
  </c:chart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8.869873424495571E-2"/>
          <c:y val="4.3701231437450298E-2"/>
          <c:w val="0.91081901082862371"/>
          <c:h val="0.58189458991413101"/>
        </c:manualLayout>
      </c:layout>
      <c:line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гимназия</c:v>
                </c:pt>
              </c:strCache>
            </c:strRef>
          </c:tx>
          <c:spPr>
            <a:ln w="6350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Лист1!$A$2:$A$13</c:f>
              <c:strCache>
                <c:ptCount val="11"/>
                <c:pt idx="0">
                  <c:v>5 баллов и менее</c:v>
                </c:pt>
                <c:pt idx="1">
                  <c:v>6 баллов</c:v>
                </c:pt>
                <c:pt idx="2">
                  <c:v>7 баллов</c:v>
                </c:pt>
                <c:pt idx="3">
                  <c:v>8 баллов</c:v>
                </c:pt>
                <c:pt idx="4">
                  <c:v>9 баллов</c:v>
                </c:pt>
                <c:pt idx="5">
                  <c:v>10 баллов</c:v>
                </c:pt>
                <c:pt idx="6">
                  <c:v>11 баллов</c:v>
                </c:pt>
                <c:pt idx="7">
                  <c:v>12 баллов</c:v>
                </c:pt>
                <c:pt idx="8">
                  <c:v>13 баллов</c:v>
                </c:pt>
                <c:pt idx="9">
                  <c:v>14 баллов</c:v>
                </c:pt>
                <c:pt idx="10">
                  <c:v>15 баллов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1.9000000000000001</c:v>
                </c:pt>
                <c:pt idx="1">
                  <c:v>0.8</c:v>
                </c:pt>
                <c:pt idx="2">
                  <c:v>0.5</c:v>
                </c:pt>
                <c:pt idx="3">
                  <c:v>5.0999999999999996</c:v>
                </c:pt>
                <c:pt idx="4">
                  <c:v>5.9</c:v>
                </c:pt>
                <c:pt idx="5">
                  <c:v>8.8000000000000007</c:v>
                </c:pt>
                <c:pt idx="6">
                  <c:v>14.1</c:v>
                </c:pt>
                <c:pt idx="7">
                  <c:v>14.9</c:v>
                </c:pt>
                <c:pt idx="8">
                  <c:v>17.8</c:v>
                </c:pt>
                <c:pt idx="9">
                  <c:v>17</c:v>
                </c:pt>
                <c:pt idx="10">
                  <c:v>13.3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870-4D6F-B6A6-83041627E4BE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лицей</c:v>
                </c:pt>
              </c:strCache>
            </c:strRef>
          </c:tx>
          <c:spPr>
            <a:ln w="63500" cap="sq">
              <a:solidFill>
                <a:srgbClr val="C00000"/>
              </a:solidFill>
              <a:bevel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1.505621947558093E-2"/>
                  <c:y val="4.6399275295660965E-2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870-4D6F-B6A6-83041627E4BE}"/>
                </c:ext>
              </c:extLst>
            </c:dLbl>
            <c:dLbl>
              <c:idx val="1"/>
              <c:layout>
                <c:manualLayout>
                  <c:x val="-3.7664783427495296E-2"/>
                  <c:y val="-4.3859649122807098E-2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870-4D6F-B6A6-83041627E4BE}"/>
                </c:ext>
              </c:extLst>
            </c:dLbl>
            <c:dLbl>
              <c:idx val="2"/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</c:dLbl>
            <c:dLbl>
              <c:idx val="3"/>
              <c:layout>
                <c:manualLayout>
                  <c:x val="-1.1770244821092278E-2"/>
                  <c:y val="4.3859649122807015E-2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870-4D6F-B6A6-83041627E4BE}"/>
                </c:ext>
              </c:extLst>
            </c:dLbl>
            <c:dLbl>
              <c:idx val="4"/>
              <c:layout>
                <c:manualLayout>
                  <c:x val="-1.5325563232549862E-2"/>
                  <c:y val="-5.5872624813524681E-2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870-4D6F-B6A6-83041627E4BE}"/>
                </c:ext>
              </c:extLst>
            </c:dLbl>
            <c:dLbl>
              <c:idx val="5"/>
              <c:layout>
                <c:manualLayout>
                  <c:x val="-1.3793006909294863E-2"/>
                  <c:y val="3.8094971463766801E-2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870-4D6F-B6A6-83041627E4BE}"/>
                </c:ext>
              </c:extLst>
            </c:dLbl>
            <c:dLbl>
              <c:idx val="6"/>
              <c:layout>
                <c:manualLayout>
                  <c:x val="-4.7080979284369112E-3"/>
                  <c:y val="3.9473684210526341E-2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dLblPos val="r"/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870-4D6F-B6A6-83041627E4BE}"/>
                </c:ext>
              </c:extLst>
            </c:dLbl>
            <c:dLbl>
              <c:idx val="7"/>
              <c:layout>
                <c:manualLayout>
                  <c:x val="-2.7586013818589758E-2"/>
                  <c:y val="-3.0475977171013472E-2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6870-4D6F-B6A6-83041627E4BE}"/>
                </c:ext>
              </c:extLst>
            </c:dLbl>
            <c:dLbl>
              <c:idx val="8"/>
              <c:layout>
                <c:manualLayout>
                  <c:x val="-2.6053457495334768E-2"/>
                  <c:y val="-3.5555306699515683E-2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870-4D6F-B6A6-83041627E4BE}"/>
                </c:ext>
              </c:extLst>
            </c:dLbl>
            <c:dLbl>
              <c:idx val="9"/>
              <c:layout>
                <c:manualLayout>
                  <c:x val="-4.1379141401610711E-2"/>
                  <c:y val="-3.5555306699515683E-2"/>
                </c:manualLayout>
              </c:layout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6870-4D6F-B6A6-83041627E4BE}"/>
                </c:ext>
              </c:extLst>
            </c:dLbl>
            <c:dLbl>
              <c:idx val="10"/>
              <c:spPr/>
              <c:txPr>
                <a:bodyPr/>
                <a:lstStyle/>
                <a:p>
                  <a:pPr>
                    <a:defRPr sz="2000" b="1"/>
                  </a:pPr>
                  <a:endParaRPr lang="ru-RU"/>
                </a:p>
              </c:txPr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Лист1!$A$2:$A$13</c:f>
              <c:strCache>
                <c:ptCount val="11"/>
                <c:pt idx="0">
                  <c:v>5 баллов и менее</c:v>
                </c:pt>
                <c:pt idx="1">
                  <c:v>6 баллов</c:v>
                </c:pt>
                <c:pt idx="2">
                  <c:v>7 баллов</c:v>
                </c:pt>
                <c:pt idx="3">
                  <c:v>8 баллов</c:v>
                </c:pt>
                <c:pt idx="4">
                  <c:v>9 баллов</c:v>
                </c:pt>
                <c:pt idx="5">
                  <c:v>10 баллов</c:v>
                </c:pt>
                <c:pt idx="6">
                  <c:v>11 баллов</c:v>
                </c:pt>
                <c:pt idx="7">
                  <c:v>12 баллов</c:v>
                </c:pt>
                <c:pt idx="8">
                  <c:v>13 баллов</c:v>
                </c:pt>
                <c:pt idx="9">
                  <c:v>14 баллов</c:v>
                </c:pt>
                <c:pt idx="10">
                  <c:v>15 баллов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1</c:v>
                </c:pt>
                <c:pt idx="1">
                  <c:v>1.7</c:v>
                </c:pt>
                <c:pt idx="2">
                  <c:v>1</c:v>
                </c:pt>
                <c:pt idx="3">
                  <c:v>5.4</c:v>
                </c:pt>
                <c:pt idx="4">
                  <c:v>6.4</c:v>
                </c:pt>
                <c:pt idx="5">
                  <c:v>7.4</c:v>
                </c:pt>
                <c:pt idx="6">
                  <c:v>11.7</c:v>
                </c:pt>
                <c:pt idx="7">
                  <c:v>13</c:v>
                </c:pt>
                <c:pt idx="8">
                  <c:v>14</c:v>
                </c:pt>
                <c:pt idx="9">
                  <c:v>17.7</c:v>
                </c:pt>
                <c:pt idx="10">
                  <c:v>20.7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6870-4D6F-B6A6-83041627E4BE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СОШ</c:v>
                </c:pt>
              </c:strCache>
            </c:strRef>
          </c:tx>
          <c:spPr>
            <a:ln w="635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Лист1!$A$2:$A$13</c:f>
              <c:strCache>
                <c:ptCount val="11"/>
                <c:pt idx="0">
                  <c:v>5 баллов и менее</c:v>
                </c:pt>
                <c:pt idx="1">
                  <c:v>6 баллов</c:v>
                </c:pt>
                <c:pt idx="2">
                  <c:v>7 баллов</c:v>
                </c:pt>
                <c:pt idx="3">
                  <c:v>8 баллов</c:v>
                </c:pt>
                <c:pt idx="4">
                  <c:v>9 баллов</c:v>
                </c:pt>
                <c:pt idx="5">
                  <c:v>10 баллов</c:v>
                </c:pt>
                <c:pt idx="6">
                  <c:v>11 баллов</c:v>
                </c:pt>
                <c:pt idx="7">
                  <c:v>12 баллов</c:v>
                </c:pt>
                <c:pt idx="8">
                  <c:v>13 баллов</c:v>
                </c:pt>
                <c:pt idx="9">
                  <c:v>14 баллов</c:v>
                </c:pt>
                <c:pt idx="10">
                  <c:v>15 баллов</c:v>
                </c:pt>
              </c:strCache>
            </c:strRef>
          </c:cat>
          <c:val>
            <c:numRef>
              <c:f>Лист1!$D$2:$D$13</c:f>
              <c:numCache>
                <c:formatCode>General</c:formatCode>
                <c:ptCount val="12"/>
                <c:pt idx="0">
                  <c:v>3.1</c:v>
                </c:pt>
                <c:pt idx="1">
                  <c:v>2.7</c:v>
                </c:pt>
                <c:pt idx="2">
                  <c:v>2.6</c:v>
                </c:pt>
                <c:pt idx="3">
                  <c:v>12</c:v>
                </c:pt>
                <c:pt idx="4">
                  <c:v>10.9</c:v>
                </c:pt>
                <c:pt idx="5">
                  <c:v>11.5</c:v>
                </c:pt>
                <c:pt idx="6">
                  <c:v>11.6</c:v>
                </c:pt>
                <c:pt idx="7">
                  <c:v>12.7</c:v>
                </c:pt>
                <c:pt idx="8">
                  <c:v>13.3</c:v>
                </c:pt>
                <c:pt idx="9">
                  <c:v>11.3</c:v>
                </c:pt>
                <c:pt idx="10">
                  <c:v>8.3000000000000007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6870-4D6F-B6A6-83041627E4BE}"/>
            </c:ext>
          </c:extLst>
        </c:ser>
        <c:marker val="1"/>
        <c:axId val="104784640"/>
        <c:axId val="104786176"/>
      </c:lineChart>
      <c:catAx>
        <c:axId val="10478464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13976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4786176"/>
        <c:crosses val="autoZero"/>
        <c:auto val="1"/>
        <c:lblAlgn val="ctr"/>
        <c:lblOffset val="100"/>
      </c:catAx>
      <c:valAx>
        <c:axId val="104786176"/>
        <c:scaling>
          <c:orientation val="minMax"/>
        </c:scaling>
        <c:axPos val="l"/>
        <c:majorGridlines>
          <c:spPr>
            <a:ln w="13976" cap="flat" cmpd="sng" algn="ctr">
              <a:solidFill>
                <a:srgbClr val="FFFFFF">
                  <a:lumMod val="65000"/>
                </a:srgb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ln w="13976">
            <a:noFill/>
          </a:ln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4784640"/>
        <c:crosses val="autoZero"/>
        <c:crossBetween val="between"/>
      </c:valAx>
      <c:spPr>
        <a:noFill/>
        <a:ln w="37268">
          <a:noFill/>
        </a:ln>
      </c:spPr>
    </c:plotArea>
    <c:legend>
      <c:legendPos val="r"/>
      <c:layout>
        <c:manualLayout>
          <c:xMode val="edge"/>
          <c:yMode val="edge"/>
          <c:x val="0.28389830508474623"/>
          <c:y val="0.9263157894736842"/>
          <c:w val="0.42372881355932224"/>
          <c:h val="7.368421052631581E-2"/>
        </c:manualLayout>
      </c:layout>
      <c:spPr>
        <a:noFill/>
        <a:ln w="37268">
          <a:noFill/>
        </a:ln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</c:chart>
  <c:spPr>
    <a:solidFill>
      <a:schemeClr val="bg1"/>
    </a:solidFill>
    <a:ln w="13976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профильный уровень</c:v>
                </c:pt>
              </c:strCache>
            </c:strRef>
          </c:tx>
          <c:dLbls>
            <c:dLbl>
              <c:idx val="4"/>
              <c:layout>
                <c:manualLayout>
                  <c:x val="-1.4939204495594816E-3"/>
                  <c:y val="-2.3087861493191991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EF1-46D3-BED2-9209CC81053A}"/>
                </c:ext>
              </c:extLst>
            </c:dLbl>
            <c:dLbl>
              <c:idx val="5"/>
              <c:layout>
                <c:manualLayout>
                  <c:x val="-1.045744314691632E-2"/>
                  <c:y val="2.3087861493191991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EF1-46D3-BED2-9209CC81053A}"/>
                </c:ext>
              </c:extLst>
            </c:dLbl>
            <c:dLbl>
              <c:idx val="6"/>
              <c:layout>
                <c:manualLayout>
                  <c:x val="-1.195136359647586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EF1-46D3-BED2-9209CC81053A}"/>
                </c:ext>
              </c:extLst>
            </c:dLbl>
            <c:dLbl>
              <c:idx val="7"/>
              <c:layout>
                <c:manualLayout>
                  <c:x val="-1.4939204495594808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EF1-46D3-BED2-9209CC81053A}"/>
                </c:ext>
              </c:extLst>
            </c:dLbl>
            <c:dLbl>
              <c:idx val="8"/>
              <c:layout>
                <c:manualLayout>
                  <c:x val="-1.6433124945154313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EF1-46D3-BED2-9209CC81053A}"/>
                </c:ext>
              </c:extLst>
            </c:dLbl>
            <c:dLbl>
              <c:idx val="9"/>
              <c:layout>
                <c:manualLayout>
                  <c:x val="-8.9635226973568977E-3"/>
                  <c:y val="-2.3087861493191991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EF1-46D3-BED2-9209CC81053A}"/>
                </c:ext>
              </c:extLst>
            </c:dLbl>
            <c:dLbl>
              <c:idx val="10"/>
              <c:layout>
                <c:manualLayout>
                  <c:x val="-1.195136359647586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EF1-46D3-BED2-9209CC8105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Лист1!$A$2:$A$13</c:f>
              <c:numCache>
                <c:formatCode>General</c:formatCode>
                <c:ptCount val="12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</c:numCache>
            </c:num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390</c:v>
                </c:pt>
                <c:pt idx="1">
                  <c:v>270</c:v>
                </c:pt>
                <c:pt idx="2">
                  <c:v>212</c:v>
                </c:pt>
                <c:pt idx="3">
                  <c:v>439</c:v>
                </c:pt>
                <c:pt idx="4">
                  <c:v>260</c:v>
                </c:pt>
                <c:pt idx="5">
                  <c:v>161</c:v>
                </c:pt>
                <c:pt idx="6">
                  <c:v>190</c:v>
                </c:pt>
                <c:pt idx="7">
                  <c:v>104</c:v>
                </c:pt>
                <c:pt idx="8">
                  <c:v>87</c:v>
                </c:pt>
                <c:pt idx="9">
                  <c:v>62</c:v>
                </c:pt>
                <c:pt idx="10">
                  <c:v>26</c:v>
                </c:pt>
                <c:pt idx="11">
                  <c:v>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FEF1-46D3-BED2-9209CC81053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базовый уровень</c:v>
                </c:pt>
              </c:strCache>
            </c:strRef>
          </c:tx>
          <c:dLbls>
            <c:dLbl>
              <c:idx val="0"/>
              <c:layout>
                <c:manualLayout>
                  <c:x val="1.6433124945154323E-2"/>
                  <c:y val="6.9263584479576003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EF1-46D3-BED2-9209CC81053A}"/>
                </c:ext>
              </c:extLst>
            </c:dLbl>
            <c:dLbl>
              <c:idx val="1"/>
              <c:layout>
                <c:manualLayout>
                  <c:x val="1.4939204495594808E-2"/>
                  <c:y val="2.3087861493191991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EF1-46D3-BED2-9209CC81053A}"/>
                </c:ext>
              </c:extLst>
            </c:dLbl>
            <c:dLbl>
              <c:idx val="2"/>
              <c:layout>
                <c:manualLayout>
                  <c:x val="4.4817613486784775E-3"/>
                  <c:y val="9.2351445972768051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EF1-46D3-BED2-9209CC81053A}"/>
                </c:ext>
              </c:extLst>
            </c:dLbl>
            <c:dLbl>
              <c:idx val="3"/>
              <c:layout>
                <c:manualLayout>
                  <c:x val="2.9878408991189632E-3"/>
                  <c:y val="-4.617572298638395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EF1-46D3-BED2-9209CC81053A}"/>
                </c:ext>
              </c:extLst>
            </c:dLbl>
            <c:dLbl>
              <c:idx val="4"/>
              <c:layout>
                <c:manualLayout>
                  <c:x val="3.4360170339868074E-2"/>
                  <c:y val="3.232300609046879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EF1-46D3-BED2-9209CC81053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>
                    <a:solidFill>
                      <a:schemeClr val="accent6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Лист1!$A$2:$A$13</c:f>
              <c:numCache>
                <c:formatCode>General</c:formatCode>
                <c:ptCount val="12"/>
                <c:pt idx="0">
                  <c:v>5</c:v>
                </c:pt>
                <c:pt idx="1">
                  <c:v>6</c:v>
                </c:pt>
                <c:pt idx="2">
                  <c:v>7</c:v>
                </c:pt>
                <c:pt idx="3">
                  <c:v>8</c:v>
                </c:pt>
                <c:pt idx="4">
                  <c:v>9</c:v>
                </c:pt>
                <c:pt idx="5">
                  <c:v>10</c:v>
                </c:pt>
                <c:pt idx="6">
                  <c:v>11</c:v>
                </c:pt>
                <c:pt idx="7">
                  <c:v>12</c:v>
                </c:pt>
                <c:pt idx="8">
                  <c:v>13</c:v>
                </c:pt>
                <c:pt idx="9">
                  <c:v>14</c:v>
                </c:pt>
                <c:pt idx="10">
                  <c:v>15</c:v>
                </c:pt>
                <c:pt idx="11">
                  <c:v>16</c:v>
                </c:pt>
              </c:numCache>
            </c:num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70</c:v>
                </c:pt>
                <c:pt idx="1">
                  <c:v>59</c:v>
                </c:pt>
                <c:pt idx="2">
                  <c:v>55</c:v>
                </c:pt>
                <c:pt idx="3">
                  <c:v>265</c:v>
                </c:pt>
                <c:pt idx="4">
                  <c:v>249</c:v>
                </c:pt>
                <c:pt idx="5">
                  <c:v>276</c:v>
                </c:pt>
                <c:pt idx="6">
                  <c:v>310</c:v>
                </c:pt>
                <c:pt idx="7">
                  <c:v>339</c:v>
                </c:pt>
                <c:pt idx="8">
                  <c:v>364</c:v>
                </c:pt>
                <c:pt idx="9">
                  <c:v>334</c:v>
                </c:pt>
                <c:pt idx="10">
                  <c:v>271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D-FEF1-46D3-BED2-9209CC81053A}"/>
            </c:ext>
          </c:extLst>
        </c:ser>
        <c:axId val="104790272"/>
        <c:axId val="104833024"/>
      </c:barChart>
      <c:catAx>
        <c:axId val="104790272"/>
        <c:scaling>
          <c:orientation val="minMax"/>
        </c:scaling>
        <c:axPos val="b"/>
        <c:numFmt formatCode="General" sourceLinked="1"/>
        <c:tickLblPos val="nextTo"/>
        <c:crossAx val="104833024"/>
        <c:crosses val="autoZero"/>
        <c:auto val="1"/>
        <c:lblAlgn val="ctr"/>
        <c:lblOffset val="100"/>
      </c:catAx>
      <c:valAx>
        <c:axId val="104833024"/>
        <c:scaling>
          <c:orientation val="minMax"/>
        </c:scaling>
        <c:axPos val="l"/>
        <c:majorGridlines/>
        <c:numFmt formatCode="General" sourceLinked="1"/>
        <c:tickLblPos val="nextTo"/>
        <c:crossAx val="104790272"/>
        <c:crosses val="autoZero"/>
        <c:crossBetween val="between"/>
      </c:valAx>
    </c:plotArea>
    <c:legend>
      <c:legendPos val="b"/>
      <c:legendEntry>
        <c:idx val="0"/>
        <c:txPr>
          <a:bodyPr/>
          <a:lstStyle/>
          <a:p>
            <a:pPr>
              <a:defRPr sz="2000" b="1">
                <a:solidFill>
                  <a:schemeClr val="accent1">
                    <a:lumMod val="75000"/>
                  </a:schemeClr>
                </a:solidFill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2000" b="1">
                <a:solidFill>
                  <a:schemeClr val="accent6">
                    <a:lumMod val="75000"/>
                  </a:schemeClr>
                </a:solidFill>
              </a:defRPr>
            </a:pPr>
            <a:endParaRPr lang="ru-RU"/>
          </a:p>
        </c:txPr>
      </c:legendEntry>
      <c:txPr>
        <a:bodyPr/>
        <a:lstStyle/>
        <a:p>
          <a:pPr>
            <a:defRPr sz="2000"/>
          </a:pPr>
          <a:endParaRPr lang="ru-RU"/>
        </a:p>
      </c:txPr>
    </c:legend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rgbClr val="A540C0"/>
            </a:solidFill>
          </c:spPr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Лист1!$A$2:$A$15</c:f>
              <c:numCache>
                <c:formatCode>General</c:formatCode>
                <c:ptCount val="1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</c:numCache>
            </c:numRef>
          </c:cat>
          <c:val>
            <c:numRef>
              <c:f>Лист1!$B$2:$B$15</c:f>
              <c:numCache>
                <c:formatCode>0.0</c:formatCode>
                <c:ptCount val="14"/>
                <c:pt idx="0">
                  <c:v>89.7</c:v>
                </c:pt>
                <c:pt idx="1">
                  <c:v>94</c:v>
                </c:pt>
                <c:pt idx="2">
                  <c:v>76</c:v>
                </c:pt>
                <c:pt idx="3">
                  <c:v>61</c:v>
                </c:pt>
                <c:pt idx="4">
                  <c:v>81</c:v>
                </c:pt>
                <c:pt idx="5">
                  <c:v>72</c:v>
                </c:pt>
                <c:pt idx="6">
                  <c:v>62</c:v>
                </c:pt>
                <c:pt idx="7">
                  <c:v>42</c:v>
                </c:pt>
                <c:pt idx="8">
                  <c:v>42</c:v>
                </c:pt>
                <c:pt idx="9">
                  <c:v>28.6</c:v>
                </c:pt>
                <c:pt idx="10">
                  <c:v>73</c:v>
                </c:pt>
                <c:pt idx="11">
                  <c:v>26</c:v>
                </c:pt>
                <c:pt idx="12">
                  <c:v>18</c:v>
                </c:pt>
                <c:pt idx="13">
                  <c:v>3.7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A6C-488D-8ECB-5DD215CB8859}"/>
            </c:ext>
          </c:extLst>
        </c:ser>
        <c:shape val="cylinder"/>
        <c:axId val="104499456"/>
        <c:axId val="104501248"/>
        <c:axId val="0"/>
      </c:bar3DChart>
      <c:catAx>
        <c:axId val="10449945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ru-RU"/>
          </a:p>
        </c:txPr>
        <c:crossAx val="104501248"/>
        <c:crosses val="autoZero"/>
        <c:auto val="1"/>
        <c:lblAlgn val="ctr"/>
        <c:lblOffset val="100"/>
      </c:catAx>
      <c:valAx>
        <c:axId val="104501248"/>
        <c:scaling>
          <c:orientation val="minMax"/>
        </c:scaling>
        <c:axPos val="l"/>
        <c:majorGridlines/>
        <c:numFmt formatCode="0.0" sourceLinked="1"/>
        <c:tickLblPos val="nextTo"/>
        <c:crossAx val="104499456"/>
        <c:crosses val="autoZero"/>
        <c:crossBetween val="between"/>
      </c:valAx>
    </c:plotArea>
    <c:plotVisOnly val="1"/>
    <c:dispBlanksAs val="gap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0.00901</cdr:x>
      <cdr:y>0.80597</cdr:y>
    </cdr:from>
    <cdr:to>
      <cdr:x>1</cdr:x>
      <cdr:y>1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74012" y="3857652"/>
          <a:ext cx="8141358" cy="92869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endParaRPr lang="ru-RU" sz="2400" b="1" dirty="0">
            <a:solidFill>
              <a:schemeClr val="accent6">
                <a:lumMod val="7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819400"/>
            <a:ext cx="9144000" cy="609600"/>
          </a:xfrm>
        </p:spPr>
        <p:txBody>
          <a:bodyPr/>
          <a:lstStyle>
            <a:lvl1pPr>
              <a:defRPr sz="44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352800"/>
            <a:ext cx="9144000" cy="304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E1585FA-1E4A-4DB4-8515-51319DF0EF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02084-FBEB-41D7-88C2-82F19C399A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477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477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9C5F6-7D8F-41EC-AB76-30F39D8799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0B756F-2D33-442C-BBC3-E72650163F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48D48-3A72-4244-B4A9-9BD8E0E4C8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371600" y="762000"/>
            <a:ext cx="3810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34000" y="762000"/>
            <a:ext cx="38100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A6CD4-D15B-41D7-9EF1-2EE172DF5C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3D20E7-71B7-417A-86DF-6D8DE20C8F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953CD8-8991-4A86-A829-2E7386E4A1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DBE23C-477C-4860-9A25-32219D6B7F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41793-8281-49A4-B619-0C9C6114E8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4E366C-C7D8-476C-8913-F7746D7D30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762000"/>
            <a:ext cx="77724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1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latin typeface="+mn-lt"/>
              </a:defRPr>
            </a:lvl1pPr>
          </a:lstStyle>
          <a:p>
            <a:fld id="{3A997A96-10E6-4A46-AEC2-D57267166F0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274E75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0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714356"/>
            <a:ext cx="8786874" cy="2786082"/>
          </a:xfrm>
        </p:spPr>
        <p:txBody>
          <a:bodyPr/>
          <a:lstStyle/>
          <a:p>
            <a:r>
              <a:rPr lang="ru-RU" sz="4000" dirty="0" smtClean="0">
                <a:latin typeface="Arial Black" pitchFamily="34" charset="0"/>
              </a:rPr>
              <a:t>Уровень готовности выпускников </a:t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>9-х, 11-х классов </a:t>
            </a:r>
            <a:br>
              <a:rPr lang="ru-RU" sz="4000" dirty="0" smtClean="0">
                <a:latin typeface="Arial Black" pitchFamily="34" charset="0"/>
              </a:rPr>
            </a:br>
            <a:r>
              <a:rPr lang="ru-RU" sz="4000" dirty="0" smtClean="0">
                <a:latin typeface="Arial Black" pitchFamily="34" charset="0"/>
              </a:rPr>
              <a:t>к итоговой государственной аттестации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43372" y="4429132"/>
            <a:ext cx="4714908" cy="1428760"/>
          </a:xfrm>
        </p:spPr>
        <p:txBody>
          <a:bodyPr/>
          <a:lstStyle/>
          <a:p>
            <a:pPr marL="0" algn="r">
              <a:spcBef>
                <a:spcPts val="0"/>
              </a:spcBef>
              <a:buNone/>
            </a:pPr>
            <a:r>
              <a:rPr lang="ru-RU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Кемерова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 Л. В., </a:t>
            </a:r>
          </a:p>
          <a:p>
            <a:pPr marL="0" algn="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к.п.н., доцент, начальник отдела </a:t>
            </a:r>
          </a:p>
          <a:p>
            <a:pPr marL="0" algn="r">
              <a:spcBef>
                <a:spcPts val="0"/>
              </a:spcBef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</a:rPr>
              <a:t>оценки качества образования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3500438"/>
            <a:ext cx="2643206" cy="2933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85728"/>
            <a:ext cx="9001156" cy="92867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7030A0"/>
                </a:solidFill>
                <a:latin typeface="Arial Black" pitchFamily="34" charset="0"/>
              </a:rPr>
              <a:t>Выводы по результатам диагностики </a:t>
            </a:r>
            <a:br>
              <a:rPr lang="ru-RU" sz="3200" b="1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sz="3200" b="1" dirty="0" smtClean="0">
                <a:solidFill>
                  <a:srgbClr val="7030A0"/>
                </a:solidFill>
                <a:latin typeface="Arial Black" pitchFamily="34" charset="0"/>
              </a:rPr>
              <a:t>по математике 9 </a:t>
            </a:r>
            <a:r>
              <a:rPr lang="ru-RU" sz="3200" b="1" dirty="0" err="1" smtClean="0">
                <a:solidFill>
                  <a:srgbClr val="7030A0"/>
                </a:solidFill>
                <a:latin typeface="Arial Black" pitchFamily="34" charset="0"/>
              </a:rPr>
              <a:t>кл</a:t>
            </a:r>
            <a:r>
              <a:rPr lang="ru-RU" sz="3200" b="1" dirty="0" smtClean="0">
                <a:solidFill>
                  <a:srgbClr val="7030A0"/>
                </a:solidFill>
                <a:latin typeface="Arial Black" pitchFamily="34" charset="0"/>
              </a:rPr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85860"/>
            <a:ext cx="9001156" cy="5286372"/>
          </a:xfrm>
        </p:spPr>
        <p:txBody>
          <a:bodyPr/>
          <a:lstStyle/>
          <a:p>
            <a:pPr lvl="0"/>
            <a:r>
              <a:rPr lang="ru-RU" sz="26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		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Учащимися 9-х классов на конец первого</a:t>
            </a:r>
            <a:r>
              <a:rPr lang="en-GB" sz="28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полугодия усвоены на достаточном уровне контролируемые элементы содержания (задания №№ 1, 2, 5, 8, 13) – </a:t>
            </a: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71-81%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.</a:t>
            </a:r>
          </a:p>
          <a:p>
            <a:pPr lvl="0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		Не достигнут необходимый уровень освоения для целого ряда </a:t>
            </a:r>
            <a:r>
              <a:rPr lang="ru-RU" sz="2800" dirty="0" err="1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контроли-руемых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элементов содержания (задания №№ 3, 4, 6, 7, 9,10,11,12,14,15) – </a:t>
            </a: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32-59%.</a:t>
            </a:r>
            <a:endParaRPr lang="en-GB" sz="28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lvl="0"/>
            <a:r>
              <a:rPr lang="en-GB" sz="2800" dirty="0" smtClean="0">
                <a:solidFill>
                  <a:srgbClr val="C00000"/>
                </a:solidFill>
                <a:latin typeface="Arial Black" pitchFamily="34" charset="0"/>
              </a:rPr>
              <a:t>		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Низкий процент выполнения заданий повышенного уровня (№№16,17) -</a:t>
            </a: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12-13%.</a:t>
            </a:r>
          </a:p>
          <a:p>
            <a:pPr lvl="0"/>
            <a:r>
              <a:rPr lang="ru-RU" sz="2600" dirty="0" smtClean="0">
                <a:solidFill>
                  <a:srgbClr val="C00000"/>
                </a:solidFill>
                <a:latin typeface="Arial Black" pitchFamily="34" charset="0"/>
              </a:rPr>
              <a:t>		</a:t>
            </a:r>
          </a:p>
          <a:p>
            <a:pPr>
              <a:buFont typeface="Wingdings" pitchFamily="2" charset="2"/>
              <a:buChar char="Ø"/>
            </a:pPr>
            <a:endParaRPr lang="ru-RU" sz="3000" dirty="0" smtClean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  <a:p>
            <a:r>
              <a:rPr lang="ru-RU" sz="3000" dirty="0" smtClean="0">
                <a:solidFill>
                  <a:srgbClr val="274E75"/>
                </a:solidFill>
                <a:latin typeface="Arial Black" pitchFamily="34" charset="0"/>
              </a:rPr>
              <a:t>	</a:t>
            </a:r>
            <a:endParaRPr lang="ru-RU" sz="1800" dirty="0" smtClean="0">
              <a:solidFill>
                <a:srgbClr val="274E75"/>
              </a:solidFill>
              <a:latin typeface="Arial Black" pitchFamily="34" charset="0"/>
            </a:endParaRPr>
          </a:p>
          <a:p>
            <a:endParaRPr lang="ru-RU" sz="1800" dirty="0">
              <a:solidFill>
                <a:srgbClr val="274E75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501122" cy="6215106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solidFill>
                <a:srgbClr val="002060"/>
              </a:solidFill>
              <a:latin typeface="Arial Black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ru-RU" dirty="0" smtClean="0">
              <a:solidFill>
                <a:srgbClr val="002060"/>
              </a:solidFill>
              <a:latin typeface="Arial Black" pitchFamily="34" charset="0"/>
            </a:endParaRPr>
          </a:p>
          <a:p>
            <a:endParaRPr lang="ru-RU" sz="1000" dirty="0" smtClean="0"/>
          </a:p>
          <a:p>
            <a:endParaRPr lang="ru-RU" sz="1000" dirty="0" smtClean="0"/>
          </a:p>
          <a:p>
            <a:endParaRPr lang="ru-RU" sz="1000" dirty="0" smtClean="0"/>
          </a:p>
          <a:p>
            <a:endParaRPr lang="ru-RU" sz="10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928662" y="142852"/>
            <a:ext cx="7286676" cy="571504"/>
          </a:xfrm>
          <a:prstGeom prst="rect">
            <a:avLst/>
          </a:prstGeom>
          <a:solidFill>
            <a:schemeClr val="accent2">
              <a:lumMod val="40000"/>
              <a:lumOff val="60000"/>
              <a:alpha val="22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274E75"/>
                </a:solidFill>
                <a:latin typeface="+mj-lt"/>
                <a:ea typeface="+mj-ea"/>
                <a:cs typeface="+mj-cs"/>
              </a:rPr>
              <a:t>Диагностическая работа 11 класс</a:t>
            </a:r>
            <a:endParaRPr lang="ru-RU" sz="3600" b="1" dirty="0">
              <a:solidFill>
                <a:srgbClr val="274E75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071546"/>
            <a:ext cx="3786214" cy="57150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Базовый уровень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4876" y="1071546"/>
            <a:ext cx="4286280" cy="571504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Профильный уровень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7" name="Блок-схема: объединение 6"/>
          <p:cNvSpPr/>
          <p:nvPr/>
        </p:nvSpPr>
        <p:spPr>
          <a:xfrm>
            <a:off x="4000496" y="714356"/>
            <a:ext cx="1000132" cy="500066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объединение 7"/>
          <p:cNvSpPr/>
          <p:nvPr/>
        </p:nvSpPr>
        <p:spPr>
          <a:xfrm>
            <a:off x="2000232" y="1643050"/>
            <a:ext cx="1000132" cy="500066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объединение 8"/>
          <p:cNvSpPr/>
          <p:nvPr/>
        </p:nvSpPr>
        <p:spPr>
          <a:xfrm>
            <a:off x="6286512" y="1643050"/>
            <a:ext cx="1000132" cy="500066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786314" y="2143116"/>
            <a:ext cx="4000528" cy="4143404"/>
          </a:xfrm>
          <a:prstGeom prst="rect">
            <a:avLst/>
          </a:prstGeom>
          <a:solidFill>
            <a:srgbClr val="3973AD">
              <a:alpha val="49000"/>
            </a:srgbClr>
          </a:solidFill>
          <a:ln>
            <a:solidFill>
              <a:srgbClr val="3973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b="1" dirty="0" smtClean="0"/>
          </a:p>
          <a:p>
            <a:endParaRPr lang="ru-RU" sz="2800" b="1" dirty="0" smtClean="0"/>
          </a:p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1-12 задание – 1 балл</a:t>
            </a:r>
          </a:p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13,14 зад. – 2 балла</a:t>
            </a:r>
          </a:p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Мах балл – 16</a:t>
            </a:r>
          </a:p>
          <a:p>
            <a:endParaRPr lang="ru-RU" sz="10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Нормы оценивания:</a:t>
            </a:r>
          </a:p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«2» менее 6 баллов;</a:t>
            </a:r>
          </a:p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«3» 6-10 баллов;</a:t>
            </a:r>
          </a:p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«4» 11-12 баллов;</a:t>
            </a:r>
          </a:p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«5»  13 -16 баллов.</a:t>
            </a:r>
          </a:p>
          <a:p>
            <a:endParaRPr lang="ru-RU" sz="2800" b="1" dirty="0" smtClean="0"/>
          </a:p>
          <a:p>
            <a:pPr algn="r"/>
            <a:endParaRPr lang="ru-RU" sz="32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57158" y="2143116"/>
            <a:ext cx="4000528" cy="4143404"/>
          </a:xfrm>
          <a:prstGeom prst="rect">
            <a:avLst/>
          </a:prstGeom>
          <a:solidFill>
            <a:srgbClr val="3973AD">
              <a:alpha val="40000"/>
            </a:srgbClr>
          </a:solidFill>
          <a:ln>
            <a:solidFill>
              <a:srgbClr val="3973A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800" b="1" dirty="0" smtClean="0"/>
          </a:p>
          <a:p>
            <a:endParaRPr lang="ru-RU" sz="3000" b="1" dirty="0" smtClean="0"/>
          </a:p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1-15 задание – 1 балл</a:t>
            </a:r>
          </a:p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Мах балл – 15</a:t>
            </a:r>
          </a:p>
          <a:p>
            <a:endParaRPr lang="ru-RU" sz="2800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Нормы оценивания:</a:t>
            </a:r>
          </a:p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«2» менее 6 баллов;</a:t>
            </a:r>
          </a:p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«3» 6-11 баллов;</a:t>
            </a:r>
          </a:p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«4» 12-13 баллов;</a:t>
            </a:r>
          </a:p>
          <a:p>
            <a:r>
              <a:rPr lang="ru-RU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«5»  14-15 баллов.</a:t>
            </a:r>
          </a:p>
          <a:p>
            <a:endParaRPr lang="ru-RU" sz="2800" b="1" dirty="0" smtClean="0"/>
          </a:p>
          <a:p>
            <a:pPr algn="r"/>
            <a:endParaRPr lang="ru-RU" sz="3200" b="1" dirty="0"/>
          </a:p>
        </p:txBody>
      </p:sp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262710"/>
          </a:xfrm>
        </p:spPr>
        <p:txBody>
          <a:bodyPr wrap="none" lIns="0" rIns="0"/>
          <a:lstStyle/>
          <a:p>
            <a:r>
              <a:rPr lang="ru-RU" sz="3600" dirty="0" smtClean="0">
                <a:solidFill>
                  <a:srgbClr val="274E75"/>
                </a:solidFill>
                <a:latin typeface="+mj-lt"/>
                <a:ea typeface="+mj-ea"/>
                <a:cs typeface="+mj-cs"/>
              </a:rPr>
              <a:t>		Участники диагностики:</a:t>
            </a:r>
          </a:p>
          <a:p>
            <a:r>
              <a:rPr lang="ru-RU" sz="2800" dirty="0" smtClean="0">
                <a:solidFill>
                  <a:srgbClr val="002060"/>
                </a:solidFill>
              </a:rPr>
              <a:t>	</a:t>
            </a: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112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–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образовательных организаций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;</a:t>
            </a: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2210 чел.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– </a:t>
            </a:r>
            <a:r>
              <a:rPr lang="ru-RU" sz="26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профильный уровень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;</a:t>
            </a: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	</a:t>
            </a: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2592 чел.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– базовый уровень. </a:t>
            </a: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	Доля учащихся от числа участников </a:t>
            </a: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диагностики, набравших менее 6 баллов, </a:t>
            </a: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составляет: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Профильный уровень - </a:t>
            </a: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17,6%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(390 чел.);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Базовый уровень – </a:t>
            </a: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2,7%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(70 чел.)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Доля учащихся, выполнивших работу на «4»и«5»: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Профильный уровень – </a:t>
            </a: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21,6%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(477 чел);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Базовый уровень – </a:t>
            </a: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50%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 (1296 чел.)</a:t>
            </a:r>
          </a:p>
          <a:p>
            <a:endParaRPr lang="ru-RU" dirty="0"/>
          </a:p>
        </p:txBody>
      </p:sp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0"/>
            <a:ext cx="1928793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14488"/>
          </a:xfrm>
        </p:spPr>
        <p:txBody>
          <a:bodyPr/>
          <a:lstStyle/>
          <a:p>
            <a:r>
              <a:rPr lang="ru-RU" sz="3200" b="1" dirty="0" smtClean="0"/>
              <a:t>Распределение учащихся по количеству полученных тестовых баллов на </a:t>
            </a:r>
            <a:r>
              <a:rPr lang="ru-RU" sz="3200" b="1" dirty="0" smtClean="0">
                <a:solidFill>
                  <a:srgbClr val="C00000"/>
                </a:solidFill>
              </a:rPr>
              <a:t>профильном </a:t>
            </a:r>
            <a:r>
              <a:rPr lang="ru-RU" sz="3200" b="1" dirty="0" smtClean="0"/>
              <a:t>уровне между  гимназиями, лицеями и СОШ (%)</a:t>
            </a:r>
            <a:endParaRPr lang="ru-RU" sz="3200" dirty="0"/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32083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Object 4"/>
          <p:cNvGraphicFramePr>
            <a:graphicFrameLocks/>
          </p:cNvGraphicFramePr>
          <p:nvPr/>
        </p:nvGraphicFramePr>
        <p:xfrm>
          <a:off x="714316" y="1785926"/>
          <a:ext cx="8286840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3001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28760"/>
          </a:xfrm>
        </p:spPr>
        <p:txBody>
          <a:bodyPr/>
          <a:lstStyle/>
          <a:p>
            <a:r>
              <a:rPr lang="ru-RU" sz="3200" b="1" dirty="0" smtClean="0"/>
              <a:t>Распределение учащихся по количеству полученных тестовых баллов </a:t>
            </a:r>
            <a:r>
              <a:rPr lang="ru-RU" sz="3200" b="1" dirty="0" smtClean="0">
                <a:solidFill>
                  <a:srgbClr val="C00000"/>
                </a:solidFill>
              </a:rPr>
              <a:t>на базовом уровне </a:t>
            </a:r>
            <a:r>
              <a:rPr lang="ru-RU" sz="3200" b="1" dirty="0" smtClean="0"/>
              <a:t>между гимназиями, лицеями и СОШ (%)</a:t>
            </a:r>
            <a:endParaRPr lang="ru-RU" sz="3200" dirty="0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Object 1"/>
          <p:cNvGraphicFramePr>
            <a:graphicFrameLocks/>
          </p:cNvGraphicFramePr>
          <p:nvPr/>
        </p:nvGraphicFramePr>
        <p:xfrm>
          <a:off x="500034" y="1500174"/>
          <a:ext cx="8286808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357158" y="1214422"/>
          <a:ext cx="8501122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071570"/>
          </a:xfrm>
        </p:spPr>
        <p:txBody>
          <a:bodyPr/>
          <a:lstStyle/>
          <a:p>
            <a:r>
              <a:rPr lang="ru-RU" sz="3000" dirty="0" smtClean="0"/>
              <a:t>Распределение учащихся по количеству тестовых баллов на профильном и базовом уровнях</a:t>
            </a:r>
            <a:endParaRPr lang="ru-RU" sz="3000" dirty="0"/>
          </a:p>
        </p:txBody>
      </p:sp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/>
          <a:lstStyle/>
          <a:p>
            <a:r>
              <a:rPr lang="ru-RU" b="1" dirty="0" smtClean="0"/>
              <a:t>Результаты   выполнения  заданий   профильного уровня (%)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071546"/>
          <a:ext cx="8858312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57488" y="5929330"/>
            <a:ext cx="2214578" cy="5715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spc="100" dirty="0" smtClean="0">
                <a:solidFill>
                  <a:srgbClr val="002060"/>
                </a:solidFill>
              </a:rPr>
              <a:t>№ задания</a:t>
            </a:r>
            <a:endParaRPr lang="ru-RU" sz="2400" b="1" spc="1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/>
          <a:lstStyle/>
          <a:p>
            <a:r>
              <a:rPr lang="ru-RU" b="1" dirty="0" smtClean="0"/>
              <a:t>Результаты   выполнения  заданий   базового  уровня (%)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688" y="1214422"/>
          <a:ext cx="8644030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57488" y="5929330"/>
            <a:ext cx="2214578" cy="57150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spc="100" dirty="0" smtClean="0">
                <a:solidFill>
                  <a:schemeClr val="tx1"/>
                </a:solidFill>
              </a:rPr>
              <a:t>№ задания</a:t>
            </a:r>
            <a:endParaRPr lang="ru-RU" sz="2400" spc="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142984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Arial Black" pitchFamily="34" charset="0"/>
              </a:rPr>
              <a:t>Результаты диагностики</a:t>
            </a:r>
            <a:br>
              <a:rPr lang="ru-RU" b="1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Arial Black" pitchFamily="34" charset="0"/>
              </a:rPr>
              <a:t>базового уровня: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501122" cy="4929222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		Уровень освоения достигнут для большинства заданий базового уровня сложности – </a:t>
            </a:r>
            <a:r>
              <a:rPr lang="ru-RU" dirty="0" smtClean="0">
                <a:solidFill>
                  <a:srgbClr val="C00000"/>
                </a:solidFill>
              </a:rPr>
              <a:t>65-90%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выполнения.</a:t>
            </a:r>
          </a:p>
          <a:p>
            <a:pPr lvl="0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		Не достигнут необходимый уровень освоения по темам: </a:t>
            </a:r>
          </a:p>
          <a:p>
            <a:pPr marL="720000"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Задание № 13  «Параллелепипед, куб, симметрии в кубе, в параллелепипеде» – </a:t>
            </a:r>
            <a:r>
              <a:rPr lang="ru-RU" dirty="0" smtClean="0">
                <a:solidFill>
                  <a:srgbClr val="C00000"/>
                </a:solidFill>
              </a:rPr>
              <a:t>38,2%.</a:t>
            </a:r>
          </a:p>
          <a:p>
            <a:pPr marL="720000"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Задание № 14  «Треугольник» - </a:t>
            </a:r>
            <a:r>
              <a:rPr lang="ru-RU" dirty="0" smtClean="0">
                <a:solidFill>
                  <a:srgbClr val="C00000"/>
                </a:solidFill>
              </a:rPr>
              <a:t>53,6%.</a:t>
            </a:r>
          </a:p>
          <a:p>
            <a:pPr marL="720000" lvl="0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Задание № 15 «Пирамида, её основание, боковые рёбра, высота, боковая поверхность; треугольная пирамида; правильная пирамида» - </a:t>
            </a:r>
            <a:r>
              <a:rPr lang="ru-RU" dirty="0" smtClean="0">
                <a:solidFill>
                  <a:srgbClr val="C00000"/>
                </a:solidFill>
              </a:rPr>
              <a:t>35,5%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lvl="0"/>
            <a:r>
              <a:rPr lang="ru-RU" dirty="0" smtClean="0"/>
              <a:t>		</a:t>
            </a:r>
            <a:endParaRPr lang="ru-RU" sz="26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428604"/>
            <a:ext cx="8001024" cy="1071570"/>
          </a:xfrm>
        </p:spPr>
        <p:txBody>
          <a:bodyPr/>
          <a:lstStyle/>
          <a:p>
            <a:r>
              <a:rPr lang="ru-RU" b="1" dirty="0" smtClean="0">
                <a:solidFill>
                  <a:srgbClr val="7030A0"/>
                </a:solidFill>
                <a:latin typeface="Arial Black" pitchFamily="34" charset="0"/>
              </a:rPr>
              <a:t>Результаты диагностики</a:t>
            </a:r>
            <a:br>
              <a:rPr lang="ru-RU" b="1" dirty="0" smtClean="0">
                <a:solidFill>
                  <a:srgbClr val="7030A0"/>
                </a:solidFill>
                <a:latin typeface="Arial Black" pitchFamily="34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Arial Black" pitchFamily="34" charset="0"/>
              </a:rPr>
              <a:t> профильного уровня: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857364"/>
            <a:ext cx="8643998" cy="4619636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Достаточный уровень освоения </a:t>
            </a:r>
            <a:r>
              <a:rPr lang="ru-RU" sz="2800" dirty="0" smtClean="0">
                <a:solidFill>
                  <a:srgbClr val="C00000"/>
                </a:solidFill>
              </a:rPr>
              <a:t>достигнут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для большинства заданий (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6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из 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8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) – </a:t>
            </a:r>
            <a:r>
              <a:rPr lang="ru-RU" sz="2800" dirty="0" smtClean="0">
                <a:solidFill>
                  <a:srgbClr val="C00000"/>
                </a:solidFill>
              </a:rPr>
              <a:t>61-94%</a:t>
            </a:r>
            <a:r>
              <a:rPr lang="ru-RU" sz="2800" dirty="0" smtClean="0"/>
              <a:t>.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ru-RU" sz="2800" dirty="0" smtClean="0">
                <a:solidFill>
                  <a:srgbClr val="C00000"/>
                </a:solidFill>
              </a:rPr>
              <a:t>Не достигнут 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необходимый уровень освоения по темам </a:t>
            </a:r>
            <a:r>
              <a:rPr lang="ru-RU" sz="2800" u="sng" dirty="0" smtClean="0">
                <a:solidFill>
                  <a:schemeClr val="accent6">
                    <a:lumMod val="50000"/>
                  </a:schemeClr>
                </a:solidFill>
              </a:rPr>
              <a:t>базового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 уровня: </a:t>
            </a:r>
          </a:p>
          <a:p>
            <a:pPr marL="720000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Задание № 8 - «Многогранники, площадь поверхности, объем, фигуры вращения» - </a:t>
            </a:r>
            <a:r>
              <a:rPr lang="ru-RU" sz="2800" dirty="0" smtClean="0">
                <a:solidFill>
                  <a:srgbClr val="C00000"/>
                </a:solidFill>
              </a:rPr>
              <a:t>41,8%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		 	</a:t>
            </a:r>
            <a:endParaRPr lang="ru-RU" sz="2800" dirty="0" smtClean="0"/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429684" cy="1357322"/>
          </a:xfrm>
        </p:spPr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Диагностическая работа по математике для 9 </a:t>
            </a:r>
            <a:r>
              <a:rPr lang="ru-RU" dirty="0" err="1" smtClean="0">
                <a:latin typeface="Arial Black" pitchFamily="34" charset="0"/>
              </a:rPr>
              <a:t>кл</a:t>
            </a:r>
            <a:r>
              <a:rPr lang="ru-RU" dirty="0" smtClean="0">
                <a:latin typeface="Arial Black" pitchFamily="34" charset="0"/>
              </a:rPr>
              <a:t>., 11 </a:t>
            </a:r>
            <a:r>
              <a:rPr lang="ru-RU" dirty="0" err="1" smtClean="0">
                <a:latin typeface="Arial Black" pitchFamily="34" charset="0"/>
              </a:rPr>
              <a:t>кл</a:t>
            </a:r>
            <a:r>
              <a:rPr lang="ru-RU" dirty="0" smtClean="0">
                <a:latin typeface="Arial Black" pitchFamily="34" charset="0"/>
              </a:rPr>
              <a:t>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85860"/>
            <a:ext cx="8429684" cy="507209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sz="2600" b="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В период с </a:t>
            </a:r>
            <a:r>
              <a:rPr lang="ru-RU" sz="2600" b="0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21 по 26 декабря 2015г. </a:t>
            </a:r>
            <a:r>
              <a:rPr lang="ru-RU" sz="2600" b="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проведена диагностическая работа по математике в 9-х и 11-х классах ОО г.Челябинска </a:t>
            </a:r>
            <a:r>
              <a:rPr lang="ru-RU" sz="2600" b="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(Приказ Комитета по делам образования г.Челябинска  от 21.12.2015 № 2285-у).</a:t>
            </a:r>
          </a:p>
          <a:p>
            <a:pPr>
              <a:buNone/>
            </a:pPr>
            <a:r>
              <a:rPr lang="ru-RU" sz="2600" dirty="0" smtClean="0">
                <a:solidFill>
                  <a:srgbClr val="C00000"/>
                </a:solidFill>
                <a:latin typeface="Arial Black" pitchFamily="34" charset="0"/>
              </a:rPr>
              <a:t>	</a:t>
            </a:r>
            <a:r>
              <a:rPr lang="ru-RU" sz="2600" b="0" dirty="0" smtClean="0">
                <a:solidFill>
                  <a:srgbClr val="C00000"/>
                </a:solidFill>
                <a:latin typeface="Arial Black" pitchFamily="34" charset="0"/>
                <a:cs typeface="Times New Roman" pitchFamily="18" charset="0"/>
              </a:rPr>
              <a:t>Цели проведения:</a:t>
            </a:r>
          </a:p>
          <a:p>
            <a:pPr lvl="0">
              <a:buFont typeface="Arial" pitchFamily="34" charset="0"/>
              <a:buChar char="•"/>
            </a:pPr>
            <a:r>
              <a:rPr lang="ru-RU" sz="2600" b="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определить степень готовности учащихся к государственной итоговой аттестации; </a:t>
            </a:r>
          </a:p>
          <a:p>
            <a:pPr lvl="0">
              <a:buFont typeface="Arial" pitchFamily="34" charset="0"/>
              <a:buChar char="•"/>
            </a:pPr>
            <a:r>
              <a:rPr lang="ru-RU" sz="2600" b="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cs typeface="Times New Roman" pitchFamily="18" charset="0"/>
              </a:rPr>
              <a:t>ознакомить учащихся со структурой КИМ, формой и уровнем сложности,  требованиями к полноте развернутого ответа.</a:t>
            </a:r>
          </a:p>
        </p:txBody>
      </p:sp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14290"/>
            <a:ext cx="8643998" cy="6286544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ru-RU" sz="2500" dirty="0" smtClean="0">
                <a:solidFill>
                  <a:srgbClr val="C00000"/>
                </a:solidFill>
              </a:rPr>
              <a:t>Не достигнут </a:t>
            </a:r>
            <a:r>
              <a:rPr lang="ru-RU" sz="2500" dirty="0" smtClean="0">
                <a:solidFill>
                  <a:schemeClr val="accent6">
                    <a:lumMod val="50000"/>
                  </a:schemeClr>
                </a:solidFill>
              </a:rPr>
              <a:t>необходимый уровень освоения по темам </a:t>
            </a:r>
            <a:r>
              <a:rPr lang="ru-RU" sz="2500" u="sng" dirty="0" smtClean="0">
                <a:solidFill>
                  <a:schemeClr val="accent6">
                    <a:lumMod val="50000"/>
                  </a:schemeClr>
                </a:solidFill>
              </a:rPr>
              <a:t>повышенного</a:t>
            </a:r>
            <a:r>
              <a:rPr lang="ru-RU" sz="2500" dirty="0" smtClean="0">
                <a:solidFill>
                  <a:schemeClr val="accent6">
                    <a:lumMod val="50000"/>
                  </a:schemeClr>
                </a:solidFill>
              </a:rPr>
              <a:t> уровня: </a:t>
            </a:r>
          </a:p>
          <a:p>
            <a:pPr>
              <a:buFont typeface="Wingdings" pitchFamily="2" charset="2"/>
              <a:buChar char="Ø"/>
            </a:pPr>
            <a:r>
              <a:rPr lang="ru-RU" sz="2500" dirty="0" smtClean="0">
                <a:solidFill>
                  <a:schemeClr val="accent6">
                    <a:lumMod val="50000"/>
                  </a:schemeClr>
                </a:solidFill>
              </a:rPr>
              <a:t>№ 9 - «Преобразование выражений. Иррациональные числа, действительные числа. Корни, синус, косинус. Арифметические действия с числами» – </a:t>
            </a:r>
            <a:r>
              <a:rPr lang="ru-RU" sz="2500" dirty="0" smtClean="0">
                <a:solidFill>
                  <a:srgbClr val="C00000"/>
                </a:solidFill>
              </a:rPr>
              <a:t>41,8%</a:t>
            </a:r>
            <a:r>
              <a:rPr lang="ru-RU" sz="25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500" dirty="0" smtClean="0">
                <a:solidFill>
                  <a:schemeClr val="accent6">
                    <a:lumMod val="50000"/>
                  </a:schemeClr>
                </a:solidFill>
              </a:rPr>
              <a:t>№ 10 - «Показательные уравнения» – </a:t>
            </a:r>
            <a:r>
              <a:rPr lang="ru-RU" sz="2500" dirty="0" smtClean="0">
                <a:solidFill>
                  <a:srgbClr val="C00000"/>
                </a:solidFill>
              </a:rPr>
              <a:t>28,6%</a:t>
            </a:r>
            <a:r>
              <a:rPr lang="ru-RU" sz="2500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500" dirty="0" smtClean="0">
                <a:solidFill>
                  <a:schemeClr val="accent6">
                    <a:lumMod val="50000"/>
                  </a:schemeClr>
                </a:solidFill>
              </a:rPr>
              <a:t>№ 12 - «Производные суммы, разности, основных элементарных функций, нахождение наибольшего и наименьшего значений функции на промежутке» - </a:t>
            </a:r>
            <a:r>
              <a:rPr lang="ru-RU" sz="2500" dirty="0" smtClean="0">
                <a:solidFill>
                  <a:srgbClr val="C00000"/>
                </a:solidFill>
              </a:rPr>
              <a:t>25,7%</a:t>
            </a:r>
            <a:r>
              <a:rPr lang="ru-RU" sz="25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500" dirty="0" smtClean="0">
                <a:solidFill>
                  <a:schemeClr val="accent6">
                    <a:lumMod val="50000"/>
                  </a:schemeClr>
                </a:solidFill>
              </a:rPr>
              <a:t>№ 13 - «Тригонометрические уравнения»  - </a:t>
            </a:r>
            <a:r>
              <a:rPr lang="ru-RU" sz="2500" dirty="0" smtClean="0">
                <a:solidFill>
                  <a:srgbClr val="C00000"/>
                </a:solidFill>
              </a:rPr>
              <a:t>18,1%</a:t>
            </a:r>
            <a:r>
              <a:rPr lang="ru-RU" sz="25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sz="2500" dirty="0" smtClean="0">
                <a:solidFill>
                  <a:schemeClr val="accent6">
                    <a:lumMod val="50000"/>
                  </a:schemeClr>
                </a:solidFill>
              </a:rPr>
              <a:t>№ 14 - «Взаимное расположение прямых и плоскостей в пространстве. Теоремы о взаимном расположении прямых и плоскостей» - </a:t>
            </a:r>
            <a:r>
              <a:rPr lang="ru-RU" sz="2500" dirty="0" smtClean="0">
                <a:solidFill>
                  <a:srgbClr val="C00000"/>
                </a:solidFill>
              </a:rPr>
              <a:t>3,7%</a:t>
            </a:r>
            <a:r>
              <a:rPr lang="ru-RU" sz="25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r>
              <a:rPr lang="ru-RU" sz="2500" dirty="0" smtClean="0"/>
              <a:t/>
            </a:r>
            <a:br>
              <a:rPr lang="ru-RU" sz="2500" dirty="0" smtClean="0"/>
            </a:br>
            <a:endParaRPr lang="ru-RU" sz="2500" dirty="0"/>
          </a:p>
        </p:txBody>
      </p:sp>
    </p:spTree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85728"/>
            <a:ext cx="5072098" cy="2000264"/>
          </a:xfrm>
        </p:spPr>
        <p:txBody>
          <a:bodyPr/>
          <a:lstStyle/>
          <a:p>
            <a:r>
              <a:rPr lang="ru-RU" sz="3200" dirty="0" smtClean="0">
                <a:solidFill>
                  <a:srgbClr val="C00000"/>
                </a:solidFill>
                <a:latin typeface="Arial Black" pitchFamily="34" charset="0"/>
              </a:rPr>
              <a:t>Рекомендации руководителям образовательных организаций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500306"/>
            <a:ext cx="8786874" cy="3857652"/>
          </a:xfrm>
        </p:spPr>
        <p:txBody>
          <a:bodyPr/>
          <a:lstStyle/>
          <a:p>
            <a:pPr lvl="1">
              <a:buFont typeface="Wingdings" pitchFamily="2" charset="2"/>
              <a:buChar char="Ø"/>
            </a:pP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ea typeface="+mn-ea"/>
                <a:cs typeface="+mn-cs"/>
              </a:rPr>
              <a:t>Провести сравнительный анализ результатов диагностических работ внутри ОО.</a:t>
            </a:r>
          </a:p>
          <a:p>
            <a:pPr lvl="1">
              <a:buFont typeface="Wingdings" pitchFamily="2" charset="2"/>
              <a:buChar char="Ø"/>
            </a:pPr>
            <a:r>
              <a:rPr lang="ru-RU" sz="30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  <a:ea typeface="+mn-ea"/>
                <a:cs typeface="+mn-cs"/>
              </a:rPr>
              <a:t>Организовать в рамках ВСОКО системную работу по организации подготовки выпускников к ОГЭ  и ЕГЭ по математике.</a:t>
            </a:r>
          </a:p>
          <a:p>
            <a:pPr lvl="1"/>
            <a:endParaRPr lang="ru-RU" sz="2200" dirty="0" smtClean="0">
              <a:solidFill>
                <a:schemeClr val="accent6">
                  <a:lumMod val="50000"/>
                </a:schemeClr>
              </a:solidFill>
              <a:latin typeface="Arial Black" pitchFamily="34" charset="0"/>
              <a:ea typeface="+mn-ea"/>
              <a:cs typeface="+mn-cs"/>
            </a:endParaRPr>
          </a:p>
          <a:p>
            <a:pPr lvl="1">
              <a:buFont typeface="Wingdings" pitchFamily="2" charset="2"/>
              <a:buChar char="Ø"/>
            </a:pPr>
            <a:endParaRPr lang="ru-RU" sz="2200" dirty="0">
              <a:solidFill>
                <a:schemeClr val="accent6">
                  <a:lumMod val="50000"/>
                </a:schemeClr>
              </a:solidFill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0"/>
            <a:ext cx="3000364" cy="2504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6715172" cy="1214446"/>
          </a:xfrm>
        </p:spPr>
        <p:txBody>
          <a:bodyPr/>
          <a:lstStyle/>
          <a:p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Рекомендации </a:t>
            </a:r>
            <a:b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учителям математики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571612"/>
            <a:ext cx="8715436" cy="4643470"/>
          </a:xfrm>
        </p:spPr>
        <p:txBody>
          <a:bodyPr/>
          <a:lstStyle/>
          <a:p>
            <a:pPr lvl="1">
              <a:buFont typeface="Wingdings" pitchFamily="2" charset="2"/>
              <a:buChar char="Ø"/>
            </a:pPr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Выделить учащихся группы «риска»,  </a:t>
            </a:r>
          </a:p>
          <a:p>
            <a:pPr lvl="1"/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	проводить  для них групповые и индивидуальные консультации.</a:t>
            </a:r>
          </a:p>
          <a:p>
            <a:pPr lvl="1">
              <a:buFont typeface="Wingdings" pitchFamily="2" charset="2"/>
              <a:buChar char="Ø"/>
            </a:pPr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Организовать постоянный мониторинг уровня готовности выпускников основной школы к итоговой государственной аттестации.</a:t>
            </a:r>
          </a:p>
          <a:p>
            <a:pPr lvl="1">
              <a:buFont typeface="Wingdings" pitchFamily="2" charset="2"/>
              <a:buChar char="Ø"/>
            </a:pPr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Разработать индивидуальную образовательную траекторию для каждого выпускника, провести подбор материалов для коррекции проблемных зон в знаниях учащихся.</a:t>
            </a:r>
          </a:p>
          <a:p>
            <a:pPr lvl="1">
              <a:buFont typeface="Wingdings" pitchFamily="2" charset="2"/>
              <a:buChar char="Ø"/>
            </a:pPr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Внести коррективы в рабочую программу по математике.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0"/>
            <a:ext cx="2071670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500042"/>
            <a:ext cx="7072330" cy="1428760"/>
          </a:xfrm>
        </p:spPr>
        <p:txBody>
          <a:bodyPr/>
          <a:lstStyle/>
          <a:p>
            <a:r>
              <a:rPr lang="ru-RU" b="1" dirty="0" smtClean="0"/>
              <a:t>График диагностических работ </a:t>
            </a:r>
            <a:br>
              <a:rPr lang="ru-RU" b="1" dirty="0" smtClean="0"/>
            </a:br>
            <a:r>
              <a:rPr lang="ru-RU" b="1" dirty="0" smtClean="0"/>
              <a:t>для учащихся 9-х и 11-х классов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2285991"/>
          <a:ext cx="8572560" cy="3351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69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31561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084422">
                <a:tc>
                  <a:txBody>
                    <a:bodyPr/>
                    <a:lstStyle/>
                    <a:p>
                      <a:pPr algn="ctr"/>
                      <a:r>
                        <a:rPr lang="ru-RU" sz="3000" dirty="0" smtClean="0">
                          <a:solidFill>
                            <a:srgbClr val="7030A0"/>
                          </a:solidFill>
                          <a:latin typeface="Arial Black" pitchFamily="34" charset="0"/>
                        </a:rPr>
                        <a:t>Диагностические работы</a:t>
                      </a:r>
                      <a:endParaRPr lang="ru-RU" sz="3000" dirty="0">
                        <a:solidFill>
                          <a:srgbClr val="7030A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588E86">
                        <a:alpha val="5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000" dirty="0" smtClean="0">
                          <a:solidFill>
                            <a:srgbClr val="7030A0"/>
                          </a:solidFill>
                          <a:latin typeface="Arial Black" pitchFamily="34" charset="0"/>
                        </a:rPr>
                        <a:t>Планируемые сроки проведения</a:t>
                      </a:r>
                      <a:endParaRPr lang="ru-RU" sz="3000" dirty="0">
                        <a:solidFill>
                          <a:srgbClr val="7030A0"/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588E86">
                        <a:alpha val="52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91503">
                <a:tc>
                  <a:txBody>
                    <a:bodyPr/>
                    <a:lstStyle/>
                    <a:p>
                      <a:r>
                        <a:rPr lang="ru-RU" sz="3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№ 3</a:t>
                      </a:r>
                      <a:endParaRPr lang="ru-RU" sz="3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588E86">
                        <a:alpha val="5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16-20 февраля</a:t>
                      </a:r>
                      <a:endParaRPr lang="ru-RU" sz="3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588E86">
                        <a:alpha val="52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1503">
                <a:tc>
                  <a:txBody>
                    <a:bodyPr/>
                    <a:lstStyle/>
                    <a:p>
                      <a:r>
                        <a:rPr lang="ru-RU" sz="3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№ 4</a:t>
                      </a:r>
                      <a:endParaRPr lang="ru-RU" sz="3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588E86">
                        <a:alpha val="5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16-20 марта</a:t>
                      </a:r>
                      <a:endParaRPr lang="ru-RU" sz="3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588E86">
                        <a:alpha val="52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84422">
                <a:tc>
                  <a:txBody>
                    <a:bodyPr/>
                    <a:lstStyle/>
                    <a:p>
                      <a:r>
                        <a:rPr lang="ru-RU" sz="3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Пробный экзамен по математике</a:t>
                      </a:r>
                      <a:endParaRPr lang="ru-RU" sz="3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588E86">
                        <a:alpha val="5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Arial Black" pitchFamily="34" charset="0"/>
                        </a:rPr>
                        <a:t>Апрель 2016г.</a:t>
                      </a:r>
                      <a:endParaRPr lang="ru-RU" sz="3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Arial Black" pitchFamily="34" charset="0"/>
                      </a:endParaRPr>
                    </a:p>
                  </a:txBody>
                  <a:tcPr>
                    <a:solidFill>
                      <a:srgbClr val="588E86">
                        <a:alpha val="52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143108" cy="221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3643314"/>
            <a:ext cx="8072494" cy="2857520"/>
          </a:xfrm>
          <a:noFill/>
          <a:ln>
            <a:noFill/>
          </a:ln>
        </p:spPr>
        <p:txBody>
          <a:bodyPr/>
          <a:lstStyle/>
          <a:p>
            <a:endParaRPr lang="ru-RU" sz="1000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ru-RU" sz="2800" b="0" dirty="0" smtClean="0">
                <a:latin typeface="Arial Black" pitchFamily="34" charset="0"/>
              </a:rPr>
              <a:t>МБУ ДПО УМЦ г.Челябинска</a:t>
            </a:r>
          </a:p>
          <a:p>
            <a:pPr algn="ctr"/>
            <a:r>
              <a:rPr lang="ru-RU" sz="2800" b="0" dirty="0" smtClean="0">
                <a:latin typeface="Arial Black" pitchFamily="34" charset="0"/>
              </a:rPr>
              <a:t>Отдел оценки качества образования</a:t>
            </a:r>
          </a:p>
          <a:p>
            <a:pPr algn="ctr"/>
            <a:r>
              <a:rPr lang="ru-RU" sz="2800" b="0" dirty="0" smtClean="0">
                <a:latin typeface="Arial Black" pitchFamily="34" charset="0"/>
              </a:rPr>
              <a:t>Тел. 798-25-57,  798-21-27</a:t>
            </a:r>
          </a:p>
          <a:p>
            <a:pPr algn="ctr"/>
            <a:r>
              <a:rPr lang="en-US" sz="2800" b="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l</a:t>
            </a:r>
            <a:r>
              <a:rPr lang="en-GB" sz="2800" b="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yubov.kemerova@umc74.ru </a:t>
            </a:r>
            <a:endParaRPr lang="ru-RU" sz="2800" b="0" dirty="0" smtClean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  <a:p>
            <a:pPr algn="ctr"/>
            <a:r>
              <a:rPr lang="ru-RU" sz="2800" b="0" dirty="0" err="1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Кемерова</a:t>
            </a:r>
            <a:r>
              <a:rPr lang="ru-RU" sz="2800" b="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 Любовь Викторовна</a:t>
            </a:r>
          </a:p>
          <a:p>
            <a:pPr algn="ctr"/>
            <a:endParaRPr lang="ru-RU" sz="2800" dirty="0" smtClean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  <a:p>
            <a:pPr algn="ctr"/>
            <a:endParaRPr lang="ru-RU" sz="32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1028" name="Picture 4" descr="http://rpp.nashaucheba.ru/pars_docs/refs/20/19482/img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0"/>
            <a:ext cx="5286412" cy="3750519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533400"/>
          </a:xfrm>
        </p:spPr>
        <p:txBody>
          <a:bodyPr/>
          <a:lstStyle/>
          <a:p>
            <a:r>
              <a:rPr lang="ru-RU" dirty="0" smtClean="0"/>
              <a:t>Диагностическая работа 9 класс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714356"/>
            <a:ext cx="8215338" cy="57150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Диагностическая работа включала 3 модуля: </a:t>
            </a:r>
          </a:p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«Алгебра»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 - задания №№ 1- 8 и 16.</a:t>
            </a:r>
          </a:p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«Геометрия»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 - задания №№ 9 - 12 и 17. </a:t>
            </a:r>
          </a:p>
          <a:p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«Реальная математика»</a:t>
            </a:r>
            <a:r>
              <a:rPr lang="ru-RU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- задания №№ 13-15.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- 15 заданий базового уровня,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- 2 задания повышенного уровня.</a:t>
            </a:r>
          </a:p>
          <a:p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Максимальный балл за всю работу –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19</a:t>
            </a: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.</a:t>
            </a:r>
          </a:p>
          <a:p>
            <a:endParaRPr lang="ru-RU" sz="1000" dirty="0" smtClean="0"/>
          </a:p>
          <a:p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Нормы оценивания:</a:t>
            </a:r>
          </a:p>
          <a:p>
            <a:pPr lvl="0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Оценка «2» менее 6 баллов.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Оценка «3» 6-12 баллов.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Оценка «4» 13-15 баллов.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Оценка «5»  16-19 баллов.</a:t>
            </a:r>
            <a:endParaRPr lang="ru-RU" dirty="0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858312" cy="6429420"/>
          </a:xfrm>
        </p:spPr>
        <p:txBody>
          <a:bodyPr/>
          <a:lstStyle/>
          <a:p>
            <a:r>
              <a:rPr lang="ru-RU" sz="2800" dirty="0" smtClean="0">
                <a:solidFill>
                  <a:srgbClr val="002060"/>
                </a:solidFill>
              </a:rPr>
              <a:t>		</a:t>
            </a:r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Количество участников – </a:t>
            </a: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9473 чел.</a:t>
            </a:r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	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Доля учащихся, набравших менее 6 баллов, составляет </a:t>
            </a: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17,8%</a:t>
            </a:r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 (1686 чел.) от числа участников диагностики. 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Доля учащихся, набравших менее 8 баллов </a:t>
            </a: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35%</a:t>
            </a:r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 (3316 чел).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Доля учащихся, выполнивших работу на «4» и «5» и набравших от 13 до 19 баллов – </a:t>
            </a: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22,6%</a:t>
            </a:r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 (2140 чел).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Средний тестовый балл – </a:t>
            </a: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9,2 </a:t>
            </a:r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(из 19).</a:t>
            </a:r>
          </a:p>
          <a:p>
            <a:pPr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Каждый </a:t>
            </a: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третий</a:t>
            </a:r>
            <a:r>
              <a:rPr lang="ru-RU" sz="2800" dirty="0" smtClean="0">
                <a:solidFill>
                  <a:srgbClr val="002060"/>
                </a:solidFill>
                <a:latin typeface="Arial Black" pitchFamily="34" charset="0"/>
              </a:rPr>
              <a:t> обучающийся имеет неудовлетворительный уровень подготовки по математике за курс основной школы. </a:t>
            </a:r>
            <a:endParaRPr lang="ru-RU" sz="28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001156" cy="1357322"/>
          </a:xfrm>
        </p:spPr>
        <p:txBody>
          <a:bodyPr/>
          <a:lstStyle/>
          <a:p>
            <a:r>
              <a:rPr lang="ru-RU" sz="3200" dirty="0" smtClean="0">
                <a:latin typeface="Arial Black" pitchFamily="34" charset="0"/>
              </a:rPr>
              <a:t>Количество учащихся, справившихся с заданиями модуля «Алгебра»  (%)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428728"/>
          <a:ext cx="8143900" cy="5429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001156" cy="1357322"/>
          </a:xfrm>
        </p:spPr>
        <p:txBody>
          <a:bodyPr/>
          <a:lstStyle/>
          <a:p>
            <a:r>
              <a:rPr lang="ru-RU" sz="3000" dirty="0" smtClean="0">
                <a:latin typeface="Arial Black" pitchFamily="34" charset="0"/>
              </a:rPr>
              <a:t>Количество учащихся, справившихся с заданиями модуля «Геометрия»  (%)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428728"/>
          <a:ext cx="8143900" cy="5429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001156" cy="1357322"/>
          </a:xfrm>
        </p:spPr>
        <p:txBody>
          <a:bodyPr/>
          <a:lstStyle/>
          <a:p>
            <a:r>
              <a:rPr lang="ru-RU" sz="3200" dirty="0" smtClean="0">
                <a:latin typeface="Arial Black" pitchFamily="34" charset="0"/>
              </a:rPr>
              <a:t>Количество учащихся, </a:t>
            </a:r>
            <a:br>
              <a:rPr lang="ru-RU" sz="3200" dirty="0" smtClean="0">
                <a:latin typeface="Arial Black" pitchFamily="34" charset="0"/>
              </a:rPr>
            </a:br>
            <a:r>
              <a:rPr lang="ru-RU" sz="3200" dirty="0" smtClean="0">
                <a:latin typeface="Arial Black" pitchFamily="34" charset="0"/>
              </a:rPr>
              <a:t>справившихся с заданиями модуля «Реальная математика»  (%)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428728"/>
          <a:ext cx="8143900" cy="5429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001156" cy="928694"/>
          </a:xfrm>
        </p:spPr>
        <p:txBody>
          <a:bodyPr/>
          <a:lstStyle/>
          <a:p>
            <a:r>
              <a:rPr lang="ru-RU" sz="3000" dirty="0" smtClean="0">
                <a:latin typeface="Arial Black" pitchFamily="34" charset="0"/>
              </a:rPr>
              <a:t>Процент учащихся, справившихся </a:t>
            </a:r>
            <a:br>
              <a:rPr lang="ru-RU" sz="3000" dirty="0" smtClean="0">
                <a:latin typeface="Arial Black" pitchFamily="34" charset="0"/>
              </a:rPr>
            </a:br>
            <a:r>
              <a:rPr lang="ru-RU" sz="3000" dirty="0" smtClean="0">
                <a:latin typeface="Arial Black" pitchFamily="34" charset="0"/>
              </a:rPr>
              <a:t>с заданиями повышенного уровня, (%)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142984"/>
          <a:ext cx="5429288" cy="45005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5357818" y="1428736"/>
            <a:ext cx="3571900" cy="4500594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Темы заданий: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№ 16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– «Разложение многочлена на множители»;</a:t>
            </a:r>
          </a:p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№ 17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– «Высота, 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медиана, биссектриса, средняя линия треугольника…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Прямоугольный треугольник. </a:t>
            </a:r>
          </a:p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Теорема Пифагора».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001156" cy="1357322"/>
          </a:xfrm>
        </p:spPr>
        <p:txBody>
          <a:bodyPr/>
          <a:lstStyle/>
          <a:p>
            <a:r>
              <a:rPr lang="ru-RU" sz="3200" dirty="0" smtClean="0">
                <a:latin typeface="Arial Black" pitchFamily="34" charset="0"/>
              </a:rPr>
              <a:t>Сравнительные результаты выполнения заданий по модулям базового уровня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643050"/>
          <a:ext cx="8715436" cy="47149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42910" y="5786454"/>
            <a:ext cx="8286776" cy="64294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Средний процент выполнения всех заданий модуля 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cloud_skipper">
  <a:themeElements>
    <a:clrScheme name="Тема Offic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Impact"/>
        <a:ea typeface=""/>
        <a:cs typeface=""/>
      </a:majorFont>
      <a:minorFont>
        <a:latin typeface="Eurostile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cloud_skipper</Template>
  <TotalTime>1647</TotalTime>
  <Words>451</Words>
  <Application>Microsoft Office PowerPoint</Application>
  <PresentationFormat>Экран (4:3)</PresentationFormat>
  <Paragraphs>156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cloud_skipper</vt:lpstr>
      <vt:lpstr>Уровень готовности выпускников  9-х, 11-х классов  к итоговой государственной аттестации</vt:lpstr>
      <vt:lpstr>Диагностическая работа по математике для 9 кл., 11 кл.</vt:lpstr>
      <vt:lpstr>Диагностическая работа 9 класс</vt:lpstr>
      <vt:lpstr>Слайд 4</vt:lpstr>
      <vt:lpstr>Количество учащихся, справившихся с заданиями модуля «Алгебра»  (%)</vt:lpstr>
      <vt:lpstr>Количество учащихся, справившихся с заданиями модуля «Геометрия»  (%)</vt:lpstr>
      <vt:lpstr>Количество учащихся,  справившихся с заданиями модуля «Реальная математика»  (%)</vt:lpstr>
      <vt:lpstr>Процент учащихся, справившихся  с заданиями повышенного уровня, (%)</vt:lpstr>
      <vt:lpstr>Сравнительные результаты выполнения заданий по модулям базового уровня</vt:lpstr>
      <vt:lpstr>Выводы по результатам диагностики  по математике 9 кл.</vt:lpstr>
      <vt:lpstr>Слайд 11</vt:lpstr>
      <vt:lpstr>Слайд 12</vt:lpstr>
      <vt:lpstr>Распределение учащихся по количеству полученных тестовых баллов на профильном уровне между  гимназиями, лицеями и СОШ (%)</vt:lpstr>
      <vt:lpstr>Распределение учащихся по количеству полученных тестовых баллов на базовом уровне между гимназиями, лицеями и СОШ (%)</vt:lpstr>
      <vt:lpstr>Распределение учащихся по количеству тестовых баллов на профильном и базовом уровнях</vt:lpstr>
      <vt:lpstr>Результаты   выполнения  заданий   профильного уровня (%)</vt:lpstr>
      <vt:lpstr>Результаты   выполнения  заданий   базового  уровня (%)</vt:lpstr>
      <vt:lpstr>Результаты диагностики базового уровня:</vt:lpstr>
      <vt:lpstr>Результаты диагностики  профильного уровня:</vt:lpstr>
      <vt:lpstr>Слайд 20</vt:lpstr>
      <vt:lpstr>Рекомендации руководителям образовательных организаций</vt:lpstr>
      <vt:lpstr>Рекомендации  учителям математики</vt:lpstr>
      <vt:lpstr>График диагностических работ  для учащихся 9-х и 11-х классов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Муниципальная система оценки качества образования</dc:title>
  <dc:creator>Кемерова</dc:creator>
  <cp:lastModifiedBy>Пользователь</cp:lastModifiedBy>
  <cp:revision>200</cp:revision>
  <cp:lastPrinted>2015-08-20T10:53:21Z</cp:lastPrinted>
  <dcterms:created xsi:type="dcterms:W3CDTF">2015-08-19T15:43:50Z</dcterms:created>
  <dcterms:modified xsi:type="dcterms:W3CDTF">2016-01-18T02:27:39Z</dcterms:modified>
</cp:coreProperties>
</file>