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gif" ContentType="image/gif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7" r:id="rId2"/>
    <p:sldId id="348" r:id="rId3"/>
    <p:sldId id="349" r:id="rId4"/>
    <p:sldId id="350" r:id="rId5"/>
    <p:sldId id="351" r:id="rId6"/>
    <p:sldId id="352" r:id="rId7"/>
    <p:sldId id="353" r:id="rId8"/>
    <p:sldId id="354" r:id="rId9"/>
    <p:sldId id="355" r:id="rId10"/>
    <p:sldId id="356" r:id="rId11"/>
    <p:sldId id="357" r:id="rId12"/>
    <p:sldId id="358" r:id="rId13"/>
    <p:sldId id="359" r:id="rId14"/>
    <p:sldId id="360" r:id="rId15"/>
    <p:sldId id="361" r:id="rId16"/>
    <p:sldId id="362" r:id="rId17"/>
    <p:sldId id="363" r:id="rId18"/>
    <p:sldId id="364" r:id="rId19"/>
    <p:sldId id="365" r:id="rId20"/>
    <p:sldId id="366" r:id="rId21"/>
    <p:sldId id="367" r:id="rId22"/>
    <p:sldId id="368" r:id="rId23"/>
    <p:sldId id="369" r:id="rId24"/>
    <p:sldId id="370" r:id="rId25"/>
    <p:sldId id="375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74E75"/>
    <a:srgbClr val="3A6B76"/>
    <a:srgbClr val="7F3094"/>
    <a:srgbClr val="CC99FF"/>
    <a:srgbClr val="A540C0"/>
    <a:srgbClr val="47818F"/>
    <a:srgbClr val="3973AD"/>
    <a:srgbClr val="52847D"/>
    <a:srgbClr val="3E645F"/>
    <a:srgbClr val="588E8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76" autoAdjust="0"/>
    <p:restoredTop sz="93617" autoAdjust="0"/>
  </p:normalViewPr>
  <p:slideViewPr>
    <p:cSldViewPr>
      <p:cViewPr varScale="1">
        <p:scale>
          <a:sx n="65" d="100"/>
          <a:sy n="65" d="100"/>
        </p:scale>
        <p:origin x="-132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0289780731994203"/>
          <c:y val="0.16113819850779751"/>
          <c:w val="0.59986756324436297"/>
          <c:h val="0.5882174490467245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Статусные (20)</c:v>
                </c:pt>
              </c:strCache>
            </c:strRef>
          </c:tx>
          <c:dLbls>
            <c:dLbl>
              <c:idx val="0"/>
              <c:layout>
                <c:manualLayout>
                  <c:x val="3.7304620341139872E-3"/>
                  <c:y val="-5.2438145231846041E-2"/>
                </c:manualLayout>
              </c:layout>
              <c:showVal val="1"/>
            </c:dLbl>
            <c:txPr>
              <a:bodyPr/>
              <a:lstStyle/>
              <a:p>
                <a:pPr>
                  <a:defRPr sz="2200" b="1">
                    <a:solidFill>
                      <a:schemeClr val="accent1">
                        <a:lumMod val="75000"/>
                      </a:schemeClr>
                    </a:solidFill>
                    <a:latin typeface="Arial Black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Количество учащихся  (чел.)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1103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МОО (91)</c:v>
                </c:pt>
              </c:strCache>
            </c:strRef>
          </c:tx>
          <c:dLbls>
            <c:dLbl>
              <c:idx val="0"/>
              <c:layout>
                <c:manualLayout>
                  <c:x val="1.0546065546466542E-2"/>
                  <c:y val="-4.1829772587665362E-2"/>
                </c:manualLayout>
              </c:layout>
              <c:showVal val="1"/>
            </c:dLbl>
            <c:txPr>
              <a:bodyPr/>
              <a:lstStyle/>
              <a:p>
                <a:pPr>
                  <a:defRPr sz="2200" b="1">
                    <a:solidFill>
                      <a:schemeClr val="accent2">
                        <a:lumMod val="75000"/>
                      </a:schemeClr>
                    </a:solidFill>
                    <a:latin typeface="Arial Black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Количество учащихся  (чел.)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2917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Город (111)</c:v>
                </c:pt>
              </c:strCache>
            </c:strRef>
          </c:tx>
          <c:spPr>
            <a:solidFill>
              <a:srgbClr val="A540C0"/>
            </a:solidFill>
          </c:spPr>
          <c:dLbls>
            <c:dLbl>
              <c:idx val="0"/>
              <c:layout>
                <c:manualLayout>
                  <c:x val="2.7118335633933639E-2"/>
                  <c:y val="-4.9999650046194055E-2"/>
                </c:manualLayout>
              </c:layout>
              <c:showVal val="1"/>
            </c:dLbl>
            <c:txPr>
              <a:bodyPr/>
              <a:lstStyle/>
              <a:p>
                <a:pPr>
                  <a:defRPr sz="2200" b="1">
                    <a:solidFill>
                      <a:srgbClr val="A540C0"/>
                    </a:solidFill>
                    <a:latin typeface="Arial Black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Количество учащихся  (чел.)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4020</c:v>
                </c:pt>
              </c:numCache>
            </c:numRef>
          </c:val>
        </c:ser>
        <c:shape val="cylinder"/>
        <c:axId val="42451712"/>
        <c:axId val="42453248"/>
        <c:axId val="0"/>
      </c:bar3DChart>
      <c:catAx>
        <c:axId val="42451712"/>
        <c:scaling>
          <c:orientation val="minMax"/>
        </c:scaling>
        <c:axPos val="b"/>
        <c:tickLblPos val="nextTo"/>
        <c:txPr>
          <a:bodyPr/>
          <a:lstStyle/>
          <a:p>
            <a:pPr>
              <a:defRPr sz="2600" b="1">
                <a:solidFill>
                  <a:srgbClr val="002060"/>
                </a:solidFill>
              </a:defRPr>
            </a:pPr>
            <a:endParaRPr lang="ru-RU"/>
          </a:p>
        </c:txPr>
        <c:crossAx val="42453248"/>
        <c:crosses val="autoZero"/>
        <c:auto val="1"/>
        <c:lblAlgn val="ctr"/>
        <c:lblOffset val="100"/>
      </c:catAx>
      <c:valAx>
        <c:axId val="4245324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42451712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2000" b="1"/>
            </a:pPr>
            <a:endParaRPr lang="ru-RU"/>
          </a:p>
        </c:txPr>
      </c:legendEntry>
      <c:layout>
        <c:manualLayout>
          <c:xMode val="edge"/>
          <c:yMode val="edge"/>
          <c:x val="0.70951377890061185"/>
          <c:y val="0.33947226596675451"/>
          <c:w val="0.26170660727021383"/>
          <c:h val="0.42742225673270018"/>
        </c:manualLayout>
      </c:layout>
      <c:txPr>
        <a:bodyPr/>
        <a:lstStyle/>
        <a:p>
          <a:pPr>
            <a:defRPr sz="2000" b="1"/>
          </a:pPr>
          <a:endParaRPr lang="ru-RU"/>
        </a:p>
      </c:txPr>
    </c:legend>
    <c:plotVisOnly val="1"/>
  </c:chart>
  <c:spPr>
    <a:noFill/>
  </c:spPr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6.8079979585885089E-2"/>
          <c:y val="3.4683491299681478E-2"/>
          <c:w val="0.92729851783232953"/>
          <c:h val="0.70945818336155642"/>
        </c:manualLayout>
      </c:layout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базовый</c:v>
                </c:pt>
              </c:strCache>
            </c:strRef>
          </c:tx>
          <c:spPr>
            <a:ln w="63500">
              <a:solidFill>
                <a:schemeClr val="accent1">
                  <a:lumMod val="50000"/>
                </a:schemeClr>
              </a:solidFill>
            </a:ln>
          </c:spP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-4.3209876543209805E-2"/>
                  <c:y val="4.3399643279992399E-2"/>
                </c:manualLayout>
              </c:layout>
              <c:showVal val="1"/>
            </c:dLbl>
            <c:dLbl>
              <c:idx val="3"/>
              <c:layout>
                <c:manualLayout>
                  <c:x val="-9.2592592592592813E-3"/>
                  <c:y val="2.8933095519994984E-2"/>
                </c:manualLayout>
              </c:layout>
              <c:showVal val="1"/>
            </c:dLbl>
            <c:dLbl>
              <c:idx val="4"/>
              <c:layout>
                <c:manualLayout>
                  <c:x val="-2.0061728395061731E-2"/>
                  <c:y val="4.0506333727992908E-2"/>
                </c:manualLayout>
              </c:layout>
              <c:showVal val="1"/>
            </c:dLbl>
            <c:dLbl>
              <c:idx val="6"/>
              <c:layout>
                <c:manualLayout>
                  <c:x val="-4.6296296296296346E-3"/>
                  <c:y val="4.0506333727992908E-2"/>
                </c:manualLayout>
              </c:layout>
              <c:showVal val="1"/>
            </c:dLbl>
            <c:dLbl>
              <c:idx val="7"/>
              <c:layout>
                <c:manualLayout>
                  <c:x val="-4.1666666666666664E-2"/>
                  <c:y val="-6.3652810143988853E-2"/>
                </c:manualLayout>
              </c:layout>
              <c:showVal val="1"/>
            </c:dLbl>
            <c:dLbl>
              <c:idx val="8"/>
              <c:layout>
                <c:manualLayout>
                  <c:x val="-3.3950617283950671E-2"/>
                  <c:y val="-6.3652810143988853E-2"/>
                </c:manualLayout>
              </c:layout>
              <c:showVal val="1"/>
            </c:dLbl>
            <c:dLbl>
              <c:idx val="9"/>
              <c:layout>
                <c:manualLayout>
                  <c:x val="-3.5493827160493867E-2"/>
                  <c:y val="-5.4972881487990434E-2"/>
                </c:manualLayout>
              </c:layout>
              <c:showVal val="1"/>
            </c:dLbl>
            <c:dLbl>
              <c:idx val="10"/>
              <c:layout>
                <c:manualLayout>
                  <c:x val="-2.0061728395061731E-2"/>
                  <c:y val="-4.0506333727992963E-2"/>
                </c:manualLayout>
              </c:layout>
              <c:showVal val="1"/>
            </c:dLbl>
            <c:dLbl>
              <c:idx val="11"/>
              <c:layout>
                <c:manualLayout>
                  <c:x val="-4.6296296296296346E-3"/>
                  <c:y val="-4.3399643279992399E-2"/>
                </c:manualLayout>
              </c:layout>
              <c:showVal val="1"/>
            </c:dLbl>
            <c:dLbl>
              <c:idx val="12"/>
              <c:layout>
                <c:manualLayout>
                  <c:x val="-1.3888888888888911E-2"/>
                  <c:y val="-4.6292952831991932E-2"/>
                </c:manualLayout>
              </c:layout>
              <c:showVal val="1"/>
            </c:dLbl>
            <c:dLbl>
              <c:idx val="13"/>
              <c:layout>
                <c:manualLayout>
                  <c:x val="-7.7160493827160637E-3"/>
                  <c:y val="-3.7613024175993416E-2"/>
                </c:manualLayout>
              </c:layout>
              <c:showVal val="1"/>
            </c:dLbl>
            <c:dLbl>
              <c:idx val="14"/>
              <c:layout>
                <c:manualLayout>
                  <c:x val="-1.6975308641975332E-2"/>
                  <c:y val="-3.4719714623993952E-2"/>
                </c:manualLayout>
              </c:layout>
              <c:showVal val="1"/>
            </c:dLbl>
            <c:dLbl>
              <c:idx val="15"/>
              <c:layout>
                <c:manualLayout>
                  <c:x val="-3.7037037037037056E-2"/>
                  <c:y val="4.9186262383991423E-2"/>
                </c:manualLayout>
              </c:layout>
              <c:showVal val="1"/>
            </c:dLbl>
            <c:dLbl>
              <c:idx val="16"/>
              <c:delete val="1"/>
            </c:dLbl>
            <c:txPr>
              <a:bodyPr/>
              <a:lstStyle/>
              <a:p>
                <a:pPr>
                  <a:defRPr sz="2000">
                    <a:solidFill>
                      <a:schemeClr val="accent1">
                        <a:lumMod val="75000"/>
                      </a:schemeClr>
                    </a:solidFill>
                    <a:latin typeface="Arial Black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Лист1!$A$2:$A$18</c:f>
              <c:numCache>
                <c:formatCode>General</c:formatCode>
                <c:ptCount val="1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</c:numCache>
            </c:numRef>
          </c:cat>
          <c:val>
            <c:numRef>
              <c:f>Лист1!$B$2:$B$18</c:f>
              <c:numCache>
                <c:formatCode>General</c:formatCode>
                <c:ptCount val="17"/>
                <c:pt idx="2">
                  <c:v>0.4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6</c:v>
                </c:pt>
                <c:pt idx="7">
                  <c:v>8</c:v>
                </c:pt>
                <c:pt idx="8">
                  <c:v>8</c:v>
                </c:pt>
                <c:pt idx="9">
                  <c:v>10</c:v>
                </c:pt>
                <c:pt idx="10">
                  <c:v>10</c:v>
                </c:pt>
                <c:pt idx="11">
                  <c:v>7</c:v>
                </c:pt>
                <c:pt idx="12">
                  <c:v>4</c:v>
                </c:pt>
                <c:pt idx="13">
                  <c:v>2</c:v>
                </c:pt>
                <c:pt idx="14">
                  <c:v>1</c:v>
                </c:pt>
                <c:pt idx="15">
                  <c:v>0.60000000000000064</c:v>
                </c:pt>
                <c:pt idx="16">
                  <c:v>6.0000000000000032E-2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профильный</c:v>
                </c:pt>
              </c:strCache>
            </c:strRef>
          </c:tx>
          <c:spPr>
            <a:ln w="63500"/>
          </c:spPr>
          <c:dLbls>
            <c:dLbl>
              <c:idx val="0"/>
              <c:delete val="1"/>
            </c:dLbl>
            <c:dLbl>
              <c:idx val="1"/>
              <c:layout>
                <c:manualLayout>
                  <c:x val="-6.0185185185185147E-2"/>
                  <c:y val="-7.2332738799987334E-2"/>
                </c:manualLayout>
              </c:layout>
              <c:showVal val="1"/>
            </c:dLbl>
            <c:dLbl>
              <c:idx val="2"/>
              <c:layout>
                <c:manualLayout>
                  <c:x val="-5.2469135802469126E-2"/>
                  <c:y val="-6.6546119695988351E-2"/>
                </c:manualLayout>
              </c:layout>
              <c:showVal val="1"/>
            </c:dLbl>
            <c:dLbl>
              <c:idx val="3"/>
              <c:layout>
                <c:manualLayout>
                  <c:x val="-4.7839506172839497E-2"/>
                  <c:y val="-6.9439429247987919E-2"/>
                </c:manualLayout>
              </c:layout>
              <c:showVal val="1"/>
            </c:dLbl>
            <c:dLbl>
              <c:idx val="4"/>
              <c:layout>
                <c:manualLayout>
                  <c:x val="-5.8641975308641965E-2"/>
                  <c:y val="-7.2332738799987334E-2"/>
                </c:manualLayout>
              </c:layout>
              <c:showVal val="1"/>
            </c:dLbl>
            <c:dLbl>
              <c:idx val="5"/>
              <c:layout>
                <c:manualLayout>
                  <c:x val="-6.0185185185185147E-2"/>
                  <c:y val="-5.7866191039989946E-2"/>
                </c:manualLayout>
              </c:layout>
              <c:showVal val="1"/>
            </c:dLbl>
            <c:dLbl>
              <c:idx val="6"/>
              <c:layout>
                <c:manualLayout>
                  <c:x val="-8.796296296296309E-2"/>
                  <c:y val="-2.6039785967995468E-2"/>
                </c:manualLayout>
              </c:layout>
              <c:showVal val="1"/>
            </c:dLbl>
            <c:dLbl>
              <c:idx val="7"/>
              <c:layout>
                <c:manualLayout>
                  <c:x val="-8.9506172839506265E-2"/>
                  <c:y val="-5.4972881487990413E-2"/>
                </c:manualLayout>
              </c:layout>
              <c:showVal val="1"/>
            </c:dLbl>
            <c:dLbl>
              <c:idx val="8"/>
              <c:layout>
                <c:manualLayout>
                  <c:x val="-6.4814936327403663E-2"/>
                  <c:y val="-6.0759728411639125E-2"/>
                </c:manualLayout>
              </c:layout>
              <c:showVal val="1"/>
            </c:dLbl>
            <c:dLbl>
              <c:idx val="9"/>
              <c:layout>
                <c:manualLayout>
                  <c:x val="-3.0864197530864224E-2"/>
                  <c:y val="-5.7866191039989946E-2"/>
                </c:manualLayout>
              </c:layout>
              <c:showVal val="1"/>
            </c:dLbl>
            <c:dLbl>
              <c:idx val="11"/>
              <c:layout>
                <c:manualLayout>
                  <c:x val="-8.6419753086419679E-2"/>
                  <c:y val="8.6799286559984794E-3"/>
                </c:manualLayout>
              </c:layout>
              <c:showVal val="1"/>
            </c:dLbl>
            <c:dLbl>
              <c:idx val="14"/>
              <c:layout>
                <c:manualLayout>
                  <c:x val="3.0864197530864235E-3"/>
                  <c:y val="-4.0506333727992908E-2"/>
                </c:manualLayout>
              </c:layout>
              <c:showVal val="1"/>
            </c:dLbl>
            <c:dLbl>
              <c:idx val="15"/>
              <c:layout>
                <c:manualLayout>
                  <c:x val="-6.1728395061728392E-3"/>
                  <c:y val="-4.0506333727992908E-2"/>
                </c:manualLayout>
              </c:layout>
              <c:showVal val="1"/>
            </c:dLbl>
            <c:dLbl>
              <c:idx val="16"/>
              <c:layout>
                <c:manualLayout>
                  <c:x val="-1.5432098765432122E-3"/>
                  <c:y val="-5.4972881487990413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>
                    <a:solidFill>
                      <a:schemeClr val="accent6">
                        <a:lumMod val="50000"/>
                      </a:schemeClr>
                    </a:solidFill>
                    <a:latin typeface="Arial Black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Лист1!$A$2:$A$18</c:f>
              <c:numCache>
                <c:formatCode>General</c:formatCode>
                <c:ptCount val="1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</c:numCache>
            </c:numRef>
          </c:cat>
          <c:val>
            <c:numRef>
              <c:f>Лист1!$C$2:$C$18</c:f>
              <c:numCache>
                <c:formatCode>General</c:formatCode>
                <c:ptCount val="17"/>
                <c:pt idx="0">
                  <c:v>3.0000000000000002E-2</c:v>
                </c:pt>
                <c:pt idx="1">
                  <c:v>0.2</c:v>
                </c:pt>
                <c:pt idx="2">
                  <c:v>1.2</c:v>
                </c:pt>
                <c:pt idx="3">
                  <c:v>2.8</c:v>
                </c:pt>
                <c:pt idx="4">
                  <c:v>5.6</c:v>
                </c:pt>
                <c:pt idx="5">
                  <c:v>9.5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13</c:v>
                </c:pt>
                <c:pt idx="10">
                  <c:v>13</c:v>
                </c:pt>
                <c:pt idx="11">
                  <c:v>11</c:v>
                </c:pt>
                <c:pt idx="12">
                  <c:v>16</c:v>
                </c:pt>
                <c:pt idx="13">
                  <c:v>11</c:v>
                </c:pt>
                <c:pt idx="14">
                  <c:v>6</c:v>
                </c:pt>
                <c:pt idx="15">
                  <c:v>3</c:v>
                </c:pt>
                <c:pt idx="16">
                  <c:v>0.8</c:v>
                </c:pt>
              </c:numCache>
            </c:numRef>
          </c:val>
        </c:ser>
        <c:marker val="1"/>
        <c:axId val="105895424"/>
        <c:axId val="105896960"/>
      </c:lineChart>
      <c:catAx>
        <c:axId val="1058954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="1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pPr>
            <a:endParaRPr lang="ru-RU"/>
          </a:p>
        </c:txPr>
        <c:crossAx val="105896960"/>
        <c:crosses val="autoZero"/>
        <c:auto val="1"/>
        <c:lblAlgn val="ctr"/>
        <c:lblOffset val="100"/>
      </c:catAx>
      <c:valAx>
        <c:axId val="1058969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pPr>
            <a:endParaRPr lang="ru-RU"/>
          </a:p>
        </c:txPr>
        <c:crossAx val="105895424"/>
        <c:crosses val="autoZero"/>
        <c:crossBetween val="between"/>
      </c:valAx>
    </c:plotArea>
    <c:legend>
      <c:legendPos val="b"/>
      <c:legendEntry>
        <c:idx val="1"/>
        <c:txPr>
          <a:bodyPr/>
          <a:lstStyle/>
          <a:p>
            <a:pPr>
              <a:defRPr sz="2400" b="1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</c:legendEntry>
      <c:legendEntry>
        <c:idx val="0"/>
        <c:txPr>
          <a:bodyPr/>
          <a:lstStyle/>
          <a:p>
            <a:pPr>
              <a:defRPr sz="2400" b="1">
                <a:solidFill>
                  <a:schemeClr val="accent2">
                    <a:lumMod val="75000"/>
                  </a:schemeClr>
                </a:solidFill>
              </a:defRPr>
            </a:pPr>
            <a:endParaRPr lang="ru-RU"/>
          </a:p>
        </c:txPr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033767605201439E-2"/>
          <c:y val="5.1342610943050933E-2"/>
          <c:w val="0.9055921451701705"/>
          <c:h val="0.64673442415946036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Статусные</c:v>
                </c:pt>
              </c:strCache>
            </c:strRef>
          </c:tx>
          <c:spPr>
            <a:ln w="63500">
              <a:solidFill>
                <a:srgbClr val="7030A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1.7777653349757845E-2"/>
                  <c:y val="-6.1302252930199433E-2"/>
                </c:manualLayout>
              </c:layout>
              <c:showVal val="1"/>
            </c:dLbl>
            <c:dLbl>
              <c:idx val="1"/>
              <c:layout>
                <c:manualLayout>
                  <c:x val="-1.3333240012318373E-2"/>
                  <c:y val="-5.8237140283689363E-2"/>
                </c:manualLayout>
              </c:layout>
              <c:showVal val="1"/>
            </c:dLbl>
            <c:dLbl>
              <c:idx val="2"/>
              <c:layout>
                <c:manualLayout>
                  <c:x val="-2.6666480024636747E-2"/>
                  <c:y val="-6.7432478223219433E-2"/>
                </c:manualLayout>
              </c:layout>
              <c:showVal val="1"/>
            </c:dLbl>
            <c:dLbl>
              <c:idx val="3"/>
              <c:layout>
                <c:manualLayout>
                  <c:x val="-2.3703537799677116E-2"/>
                  <c:y val="-6.7432478223219433E-2"/>
                </c:manualLayout>
              </c:layout>
              <c:showVal val="1"/>
            </c:dLbl>
            <c:dLbl>
              <c:idx val="4"/>
              <c:layout>
                <c:manualLayout>
                  <c:x val="-2.8147951137116566E-2"/>
                  <c:y val="-4.5976689697649564E-2"/>
                </c:manualLayout>
              </c:layout>
              <c:showVal val="1"/>
            </c:dLbl>
            <c:dLbl>
              <c:idx val="5"/>
              <c:layout>
                <c:manualLayout>
                  <c:x val="-7.4073555623990969E-3"/>
                  <c:y val="-5.5172027637179481E-2"/>
                </c:manualLayout>
              </c:layout>
              <c:showVal val="1"/>
            </c:dLbl>
            <c:dLbl>
              <c:idx val="6"/>
              <c:layout>
                <c:manualLayout>
                  <c:x val="-1.3333240012318483E-2"/>
                  <c:y val="-5.8237140283689377E-2"/>
                </c:manualLayout>
              </c:layout>
              <c:showVal val="1"/>
            </c:dLbl>
            <c:dLbl>
              <c:idx val="7"/>
              <c:layout>
                <c:manualLayout>
                  <c:x val="-1.7777653349757845E-2"/>
                  <c:y val="-4.5976689697649537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>
                    <a:solidFill>
                      <a:srgbClr val="7030A0"/>
                    </a:solidFill>
                    <a:latin typeface="Arial Black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Зад. 1</c:v>
                </c:pt>
                <c:pt idx="1">
                  <c:v>Зад. 2</c:v>
                </c:pt>
                <c:pt idx="2">
                  <c:v>Зад. 3</c:v>
                </c:pt>
                <c:pt idx="3">
                  <c:v>Зад. 4</c:v>
                </c:pt>
                <c:pt idx="4">
                  <c:v>Зад. 5</c:v>
                </c:pt>
                <c:pt idx="5">
                  <c:v>Зад. 6</c:v>
                </c:pt>
                <c:pt idx="6">
                  <c:v>Зад. 7</c:v>
                </c:pt>
                <c:pt idx="7">
                  <c:v>Зад. 8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99</c:v>
                </c:pt>
                <c:pt idx="1">
                  <c:v>93</c:v>
                </c:pt>
                <c:pt idx="2">
                  <c:v>98</c:v>
                </c:pt>
                <c:pt idx="3">
                  <c:v>85</c:v>
                </c:pt>
                <c:pt idx="4">
                  <c:v>92</c:v>
                </c:pt>
                <c:pt idx="5">
                  <c:v>84</c:v>
                </c:pt>
                <c:pt idx="6">
                  <c:v>71</c:v>
                </c:pt>
                <c:pt idx="7">
                  <c:v>73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МОО</c:v>
                </c:pt>
              </c:strCache>
            </c:strRef>
          </c:tx>
          <c:spPr>
            <a:ln w="63500"/>
          </c:spPr>
          <c:marker>
            <c:symbol val="none"/>
          </c:marker>
          <c:dLbls>
            <c:dLbl>
              <c:idx val="0"/>
              <c:layout>
                <c:manualLayout>
                  <c:x val="-2.5185008912156942E-2"/>
                  <c:y val="7.0497349522276889E-2"/>
                </c:manualLayout>
              </c:layout>
              <c:showVal val="1"/>
            </c:dLbl>
            <c:dLbl>
              <c:idx val="1"/>
              <c:layout>
                <c:manualLayout>
                  <c:x val="-1.3333240012318373E-2"/>
                  <c:y val="3.9846223057177152E-2"/>
                </c:manualLayout>
              </c:layout>
              <c:showVal val="1"/>
            </c:dLbl>
            <c:dLbl>
              <c:idx val="2"/>
              <c:layout>
                <c:manualLayout>
                  <c:x val="-3.555530669951569E-2"/>
                  <c:y val="6.4367365576709371E-2"/>
                </c:manualLayout>
              </c:layout>
              <c:showVal val="1"/>
            </c:dLbl>
            <c:dLbl>
              <c:idx val="3"/>
              <c:layout>
                <c:manualLayout>
                  <c:x val="-2.8147951137116566E-2"/>
                  <c:y val="3.6781351758119717E-2"/>
                </c:manualLayout>
              </c:layout>
              <c:showVal val="1"/>
            </c:dLbl>
            <c:dLbl>
              <c:idx val="4"/>
              <c:layout>
                <c:manualLayout>
                  <c:x val="-2.8147951137116566E-2"/>
                  <c:y val="6.7432478223219433E-2"/>
                </c:manualLayout>
              </c:layout>
              <c:showVal val="1"/>
            </c:dLbl>
            <c:dLbl>
              <c:idx val="5"/>
              <c:layout>
                <c:manualLayout>
                  <c:x val="-3.2592364474556081E-2"/>
                  <c:y val="7.0497590869729468E-2"/>
                </c:manualLayout>
              </c:layout>
              <c:showVal val="1"/>
            </c:dLbl>
            <c:dLbl>
              <c:idx val="6"/>
              <c:layout>
                <c:manualLayout>
                  <c:x val="-2.9629538900864991E-2"/>
                  <c:y val="6.4367365576709398E-2"/>
                </c:manualLayout>
              </c:layout>
              <c:showVal val="1"/>
            </c:dLbl>
            <c:dLbl>
              <c:idx val="7"/>
              <c:layout>
                <c:manualLayout>
                  <c:x val="-1.7777770001026531E-2"/>
                  <c:y val="6.7432478223219433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>
                    <a:solidFill>
                      <a:schemeClr val="accent2">
                        <a:lumMod val="75000"/>
                      </a:schemeClr>
                    </a:solidFill>
                    <a:latin typeface="Arial Black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Зад. 1</c:v>
                </c:pt>
                <c:pt idx="1">
                  <c:v>Зад. 2</c:v>
                </c:pt>
                <c:pt idx="2">
                  <c:v>Зад. 3</c:v>
                </c:pt>
                <c:pt idx="3">
                  <c:v>Зад. 4</c:v>
                </c:pt>
                <c:pt idx="4">
                  <c:v>Зад. 5</c:v>
                </c:pt>
                <c:pt idx="5">
                  <c:v>Зад. 6</c:v>
                </c:pt>
                <c:pt idx="6">
                  <c:v>Зад. 7</c:v>
                </c:pt>
                <c:pt idx="7">
                  <c:v>Зад. 8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89</c:v>
                </c:pt>
                <c:pt idx="1">
                  <c:v>83</c:v>
                </c:pt>
                <c:pt idx="2">
                  <c:v>91</c:v>
                </c:pt>
                <c:pt idx="3">
                  <c:v>70</c:v>
                </c:pt>
                <c:pt idx="4">
                  <c:v>82</c:v>
                </c:pt>
                <c:pt idx="5">
                  <c:v>73</c:v>
                </c:pt>
                <c:pt idx="6">
                  <c:v>49</c:v>
                </c:pt>
                <c:pt idx="7">
                  <c:v>53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Город</c:v>
                </c:pt>
              </c:strCache>
            </c:strRef>
          </c:tx>
          <c:spPr>
            <a:ln w="635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Лист1!$A$2:$A$9</c:f>
              <c:strCache>
                <c:ptCount val="8"/>
                <c:pt idx="0">
                  <c:v>Зад. 1</c:v>
                </c:pt>
                <c:pt idx="1">
                  <c:v>Зад. 2</c:v>
                </c:pt>
                <c:pt idx="2">
                  <c:v>Зад. 3</c:v>
                </c:pt>
                <c:pt idx="3">
                  <c:v>Зад. 4</c:v>
                </c:pt>
                <c:pt idx="4">
                  <c:v>Зад. 5</c:v>
                </c:pt>
                <c:pt idx="5">
                  <c:v>Зад. 6</c:v>
                </c:pt>
                <c:pt idx="6">
                  <c:v>Зад. 7</c:v>
                </c:pt>
                <c:pt idx="7">
                  <c:v>Зад. 8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93</c:v>
                </c:pt>
                <c:pt idx="1">
                  <c:v>88</c:v>
                </c:pt>
                <c:pt idx="2">
                  <c:v>94</c:v>
                </c:pt>
                <c:pt idx="3">
                  <c:v>78</c:v>
                </c:pt>
                <c:pt idx="4">
                  <c:v>87</c:v>
                </c:pt>
                <c:pt idx="5">
                  <c:v>78</c:v>
                </c:pt>
                <c:pt idx="6">
                  <c:v>60</c:v>
                </c:pt>
                <c:pt idx="7">
                  <c:v>63</c:v>
                </c:pt>
              </c:numCache>
            </c:numRef>
          </c:val>
        </c:ser>
        <c:marker val="1"/>
        <c:axId val="95267456"/>
        <c:axId val="67240320"/>
      </c:lineChart>
      <c:catAx>
        <c:axId val="95267456"/>
        <c:scaling>
          <c:orientation val="minMax"/>
        </c:scaling>
        <c:axPos val="b"/>
        <c:tickLblPos val="nextTo"/>
        <c:txPr>
          <a:bodyPr/>
          <a:lstStyle/>
          <a:p>
            <a:pPr>
              <a:defRPr sz="2200" b="0"/>
            </a:pPr>
            <a:endParaRPr lang="ru-RU"/>
          </a:p>
        </c:txPr>
        <c:crossAx val="67240320"/>
        <c:crosses val="autoZero"/>
        <c:auto val="1"/>
        <c:lblAlgn val="ctr"/>
        <c:lblOffset val="100"/>
      </c:catAx>
      <c:valAx>
        <c:axId val="67240320"/>
        <c:scaling>
          <c:orientation val="minMax"/>
        </c:scaling>
        <c:axPos val="l"/>
        <c:majorGridlines/>
        <c:numFmt formatCode="General" sourceLinked="1"/>
        <c:tickLblPos val="nextTo"/>
        <c:crossAx val="95267456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2400" b="1">
                <a:solidFill>
                  <a:srgbClr val="7030A0"/>
                </a:solidFill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2400" b="1">
                <a:solidFill>
                  <a:srgbClr val="0070C0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400" b="1">
                <a:solidFill>
                  <a:schemeClr val="accent2">
                    <a:lumMod val="75000"/>
                  </a:schemeClr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19291015361190592"/>
          <c:y val="0.8443470874179817"/>
          <c:w val="0.61729859158388556"/>
          <c:h val="7.6121071112296462E-2"/>
        </c:manualLayout>
      </c:layout>
      <c:txPr>
        <a:bodyPr/>
        <a:lstStyle/>
        <a:p>
          <a:pPr>
            <a:defRPr sz="240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Статусные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dLbl>
              <c:idx val="0"/>
              <c:layout>
                <c:manualLayout>
                  <c:x val="-2.9629422249596391E-3"/>
                  <c:y val="-9.195337939529943E-3"/>
                </c:manualLayout>
              </c:layout>
              <c:showVal val="1"/>
            </c:dLbl>
            <c:dLbl>
              <c:idx val="4"/>
              <c:layout>
                <c:manualLayout>
                  <c:x val="-1.1851768899838586E-2"/>
                  <c:y val="6.1302252930199594E-3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>
                    <a:solidFill>
                      <a:srgbClr val="52847D"/>
                    </a:solidFill>
                    <a:latin typeface="Arial Black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Зад. 9</c:v>
                </c:pt>
                <c:pt idx="1">
                  <c:v>Зад. 10</c:v>
                </c:pt>
                <c:pt idx="2">
                  <c:v>Зад. 11</c:v>
                </c:pt>
                <c:pt idx="3">
                  <c:v>Зад. 12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92</c:v>
                </c:pt>
                <c:pt idx="1">
                  <c:v>71</c:v>
                </c:pt>
                <c:pt idx="2">
                  <c:v>64</c:v>
                </c:pt>
                <c:pt idx="3">
                  <c:v>85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МОО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1.8390434531607363E-2"/>
                </c:manualLayout>
              </c:layout>
              <c:showVal val="1"/>
            </c:dLbl>
            <c:dLbl>
              <c:idx val="1"/>
              <c:layout>
                <c:manualLayout>
                  <c:x val="-1.4814711124798193E-3"/>
                  <c:y val="-1.5325804580002341E-2"/>
                </c:manualLayout>
              </c:layout>
              <c:showVal val="1"/>
            </c:dLbl>
            <c:dLbl>
              <c:idx val="2"/>
              <c:layout>
                <c:manualLayout>
                  <c:x val="-2.9629422249596391E-3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-4.4444133374393494E-3"/>
                  <c:y val="-2.75860138185898E-2"/>
                </c:manualLayout>
              </c:layout>
              <c:showVal val="1"/>
            </c:dLbl>
            <c:dLbl>
              <c:idx val="4"/>
              <c:layout>
                <c:manualLayout>
                  <c:x val="7.4073555623990969E-3"/>
                  <c:y val="-1.2260450586039889E-2"/>
                </c:manualLayout>
              </c:layout>
              <c:showVal val="1"/>
            </c:dLbl>
            <c:dLbl>
              <c:idx val="5"/>
              <c:layout>
                <c:manualLayout>
                  <c:x val="1.0370297787358736E-2"/>
                  <c:y val="-9.1953379395299552E-3"/>
                </c:manualLayout>
              </c:layout>
              <c:showVal val="1"/>
            </c:dLbl>
            <c:dLbl>
              <c:idx val="6"/>
              <c:layout>
                <c:manualLayout>
                  <c:x val="8.8888266748790266E-3"/>
                  <c:y val="-3.6781351758119724E-2"/>
                </c:manualLayout>
              </c:layout>
              <c:showVal val="1"/>
            </c:dLbl>
            <c:dLbl>
              <c:idx val="7"/>
              <c:layout>
                <c:manualLayout>
                  <c:x val="1.3333123361049783E-2"/>
                  <c:y val="-3.0651126465099789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>
                    <a:solidFill>
                      <a:schemeClr val="accent2">
                        <a:lumMod val="75000"/>
                      </a:schemeClr>
                    </a:solidFill>
                    <a:latin typeface="Arial Black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Зад. 9</c:v>
                </c:pt>
                <c:pt idx="1">
                  <c:v>Зад. 10</c:v>
                </c:pt>
                <c:pt idx="2">
                  <c:v>Зад. 11</c:v>
                </c:pt>
                <c:pt idx="3">
                  <c:v>Зад. 12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81</c:v>
                </c:pt>
                <c:pt idx="1">
                  <c:v>49</c:v>
                </c:pt>
                <c:pt idx="2">
                  <c:v>38</c:v>
                </c:pt>
                <c:pt idx="3">
                  <c:v>68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Город</c:v>
                </c:pt>
              </c:strCache>
            </c:strRef>
          </c:tx>
          <c:spPr>
            <a:solidFill>
              <a:srgbClr val="A540C0"/>
            </a:solidFill>
          </c:spPr>
          <c:dLbls>
            <c:txPr>
              <a:bodyPr/>
              <a:lstStyle/>
              <a:p>
                <a:pPr>
                  <a:defRPr sz="2000">
                    <a:solidFill>
                      <a:srgbClr val="7030A0"/>
                    </a:solidFill>
                    <a:latin typeface="Arial Black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Зад. 9</c:v>
                </c:pt>
                <c:pt idx="1">
                  <c:v>Зад. 10</c:v>
                </c:pt>
                <c:pt idx="2">
                  <c:v>Зад. 11</c:v>
                </c:pt>
                <c:pt idx="3">
                  <c:v>Зад. 12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87</c:v>
                </c:pt>
                <c:pt idx="1">
                  <c:v>60</c:v>
                </c:pt>
                <c:pt idx="2">
                  <c:v>51</c:v>
                </c:pt>
                <c:pt idx="3">
                  <c:v>77</c:v>
                </c:pt>
              </c:numCache>
            </c:numRef>
          </c:val>
        </c:ser>
        <c:axId val="96706560"/>
        <c:axId val="96708096"/>
      </c:barChart>
      <c:catAx>
        <c:axId val="96706560"/>
        <c:scaling>
          <c:orientation val="minMax"/>
        </c:scaling>
        <c:axPos val="b"/>
        <c:tickLblPos val="nextTo"/>
        <c:txPr>
          <a:bodyPr/>
          <a:lstStyle/>
          <a:p>
            <a:pPr>
              <a:defRPr sz="2200" b="0"/>
            </a:pPr>
            <a:endParaRPr lang="ru-RU"/>
          </a:p>
        </c:txPr>
        <c:crossAx val="96708096"/>
        <c:crosses val="autoZero"/>
        <c:auto val="1"/>
        <c:lblAlgn val="ctr"/>
        <c:lblOffset val="100"/>
      </c:catAx>
      <c:valAx>
        <c:axId val="96708096"/>
        <c:scaling>
          <c:orientation val="minMax"/>
        </c:scaling>
        <c:axPos val="l"/>
        <c:majorGridlines/>
        <c:numFmt formatCode="General" sourceLinked="1"/>
        <c:tickLblPos val="nextTo"/>
        <c:crossAx val="96706560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2400" b="1">
                <a:solidFill>
                  <a:srgbClr val="3E645F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400" b="1">
                <a:solidFill>
                  <a:schemeClr val="accent2"/>
                </a:solidFill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2400" b="1">
                <a:solidFill>
                  <a:srgbClr val="7030A0"/>
                </a:solidFill>
              </a:defRPr>
            </a:pPr>
            <a:endParaRPr lang="ru-RU"/>
          </a:p>
        </c:txPr>
      </c:legendEntry>
      <c:layout/>
      <c:txPr>
        <a:bodyPr/>
        <a:lstStyle/>
        <a:p>
          <a:pPr>
            <a:defRPr sz="240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0"/>
      <c:rotY val="0"/>
      <c:perspective val="30"/>
    </c:view3D>
    <c:plotArea>
      <c:layout>
        <c:manualLayout>
          <c:layoutTarget val="inner"/>
          <c:xMode val="edge"/>
          <c:yMode val="edge"/>
          <c:x val="7.0704317030152022E-2"/>
          <c:y val="4.9003428099215138E-2"/>
          <c:w val="0.92929568296984888"/>
          <c:h val="0.682289753137201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Статусные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dLbl>
              <c:idx val="0"/>
              <c:layout>
                <c:manualLayout>
                  <c:x val="-2.9629422249596391E-3"/>
                  <c:y val="-9.1953379395299482E-3"/>
                </c:manualLayout>
              </c:layout>
              <c:showVal val="1"/>
            </c:dLbl>
            <c:dLbl>
              <c:idx val="1"/>
              <c:layout>
                <c:manualLayout>
                  <c:x val="-4.4444133374394578E-3"/>
                  <c:y val="-5.4700471845408952E-3"/>
                </c:manualLayout>
              </c:layout>
              <c:showVal val="1"/>
            </c:dLbl>
            <c:dLbl>
              <c:idx val="2"/>
              <c:layout>
                <c:manualLayout>
                  <c:x val="1.1851768899838582E-2"/>
                  <c:y val="-8.2050707768113063E-3"/>
                </c:manualLayout>
              </c:layout>
              <c:showVal val="1"/>
            </c:dLbl>
            <c:dLbl>
              <c:idx val="4"/>
              <c:layout>
                <c:manualLayout>
                  <c:x val="-1.1851768899838589E-2"/>
                  <c:y val="6.1302252930199594E-3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>
                    <a:solidFill>
                      <a:schemeClr val="accent1">
                        <a:lumMod val="50000"/>
                      </a:schemeClr>
                    </a:solidFill>
                    <a:latin typeface="Arial Black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Зад. 13</c:v>
                </c:pt>
                <c:pt idx="1">
                  <c:v>Зад. 14</c:v>
                </c:pt>
                <c:pt idx="2">
                  <c:v>Зад. 15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73</c:v>
                </c:pt>
                <c:pt idx="1">
                  <c:v>60</c:v>
                </c:pt>
                <c:pt idx="2">
                  <c:v>87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МОО</c:v>
                </c:pt>
              </c:strCache>
            </c:strRef>
          </c:tx>
          <c:dLbls>
            <c:dLbl>
              <c:idx val="0"/>
              <c:layout>
                <c:manualLayout>
                  <c:x val="7.4073555623990969E-3"/>
                  <c:y val="-1.9900203942310415E-2"/>
                </c:manualLayout>
              </c:layout>
              <c:showVal val="1"/>
            </c:dLbl>
            <c:dLbl>
              <c:idx val="1"/>
              <c:layout>
                <c:manualLayout>
                  <c:x val="7.4073555623990969E-3"/>
                  <c:y val="-2.3530893922002288E-2"/>
                </c:manualLayout>
              </c:layout>
              <c:showVal val="1"/>
            </c:dLbl>
            <c:dLbl>
              <c:idx val="2"/>
              <c:layout>
                <c:manualLayout>
                  <c:x val="1.629618223727804E-2"/>
                  <c:y val="-5.4700471845408952E-3"/>
                </c:manualLayout>
              </c:layout>
              <c:showVal val="1"/>
            </c:dLbl>
            <c:dLbl>
              <c:idx val="3"/>
              <c:layout>
                <c:manualLayout>
                  <c:x val="-4.4444133374393494E-3"/>
                  <c:y val="-2.7586013818589803E-2"/>
                </c:manualLayout>
              </c:layout>
              <c:showVal val="1"/>
            </c:dLbl>
            <c:dLbl>
              <c:idx val="4"/>
              <c:layout>
                <c:manualLayout>
                  <c:x val="7.4073555623990969E-3"/>
                  <c:y val="-1.2260450586039889E-2"/>
                </c:manualLayout>
              </c:layout>
              <c:showVal val="1"/>
            </c:dLbl>
            <c:dLbl>
              <c:idx val="5"/>
              <c:layout>
                <c:manualLayout>
                  <c:x val="1.0370297787358736E-2"/>
                  <c:y val="-9.1953379395299604E-3"/>
                </c:manualLayout>
              </c:layout>
              <c:showVal val="1"/>
            </c:dLbl>
            <c:dLbl>
              <c:idx val="6"/>
              <c:layout>
                <c:manualLayout>
                  <c:x val="8.8888266748790266E-3"/>
                  <c:y val="-3.6781351758119737E-2"/>
                </c:manualLayout>
              </c:layout>
              <c:showVal val="1"/>
            </c:dLbl>
            <c:dLbl>
              <c:idx val="7"/>
              <c:layout>
                <c:manualLayout>
                  <c:x val="1.3333123361049783E-2"/>
                  <c:y val="-3.0651126465099796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>
                    <a:solidFill>
                      <a:schemeClr val="accent2">
                        <a:lumMod val="75000"/>
                      </a:schemeClr>
                    </a:solidFill>
                    <a:latin typeface="Arial Black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Зад. 13</c:v>
                </c:pt>
                <c:pt idx="1">
                  <c:v>Зад. 14</c:v>
                </c:pt>
                <c:pt idx="2">
                  <c:v>Зад. 15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56</c:v>
                </c:pt>
                <c:pt idx="1">
                  <c:v>56</c:v>
                </c:pt>
                <c:pt idx="2">
                  <c:v>75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Город</c:v>
                </c:pt>
              </c:strCache>
            </c:strRef>
          </c:tx>
          <c:spPr>
            <a:solidFill>
              <a:srgbClr val="7030A0"/>
            </a:solidFill>
          </c:spPr>
          <c:dLbls>
            <c:dLbl>
              <c:idx val="0"/>
              <c:layout>
                <c:manualLayout>
                  <c:x val="8.8888266748789347E-3"/>
                  <c:y val="-2.1880188738163532E-2"/>
                </c:manualLayout>
              </c:layout>
              <c:showVal val="1"/>
            </c:dLbl>
            <c:dLbl>
              <c:idx val="1"/>
              <c:layout>
                <c:manualLayout>
                  <c:x val="7.4073555623990969E-3"/>
                  <c:y val="-1.9145165145893078E-2"/>
                </c:manualLayout>
              </c:layout>
              <c:showVal val="1"/>
            </c:dLbl>
            <c:dLbl>
              <c:idx val="2"/>
              <c:layout>
                <c:manualLayout>
                  <c:x val="-1.4814711124798193E-3"/>
                  <c:y val="-2.1880188738163532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>
                    <a:solidFill>
                      <a:srgbClr val="7030A0"/>
                    </a:solidFill>
                    <a:latin typeface="Arial Black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Зад. 13</c:v>
                </c:pt>
                <c:pt idx="1">
                  <c:v>Зад. 14</c:v>
                </c:pt>
                <c:pt idx="2">
                  <c:v>Зад. 15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64</c:v>
                </c:pt>
                <c:pt idx="1">
                  <c:v>58</c:v>
                </c:pt>
                <c:pt idx="2">
                  <c:v>51</c:v>
                </c:pt>
              </c:numCache>
            </c:numRef>
          </c:val>
        </c:ser>
        <c:shape val="cylinder"/>
        <c:axId val="96753152"/>
        <c:axId val="96754688"/>
        <c:axId val="0"/>
      </c:bar3DChart>
      <c:catAx>
        <c:axId val="96753152"/>
        <c:scaling>
          <c:orientation val="minMax"/>
        </c:scaling>
        <c:axPos val="b"/>
        <c:tickLblPos val="nextTo"/>
        <c:txPr>
          <a:bodyPr/>
          <a:lstStyle/>
          <a:p>
            <a:pPr>
              <a:defRPr sz="2200" b="0"/>
            </a:pPr>
            <a:endParaRPr lang="ru-RU"/>
          </a:p>
        </c:txPr>
        <c:crossAx val="96754688"/>
        <c:crosses val="autoZero"/>
        <c:auto val="1"/>
        <c:lblAlgn val="ctr"/>
        <c:lblOffset val="100"/>
      </c:catAx>
      <c:valAx>
        <c:axId val="96754688"/>
        <c:scaling>
          <c:orientation val="minMax"/>
        </c:scaling>
        <c:axPos val="l"/>
        <c:majorGridlines/>
        <c:numFmt formatCode="General" sourceLinked="1"/>
        <c:tickLblPos val="nextTo"/>
        <c:crossAx val="96753152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2400" b="1">
                <a:solidFill>
                  <a:schemeClr val="accent1">
                    <a:lumMod val="75000"/>
                  </a:schemeClr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400" b="1">
                <a:solidFill>
                  <a:schemeClr val="accent2"/>
                </a:solidFill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2400" b="1">
                <a:solidFill>
                  <a:srgbClr val="7030A0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1672379986582512"/>
          <c:y val="0.8597335594110973"/>
          <c:w val="0.65235524096004538"/>
          <c:h val="7.416956262997737E-2"/>
        </c:manualLayout>
      </c:layout>
      <c:txPr>
        <a:bodyPr/>
        <a:lstStyle/>
        <a:p>
          <a:pPr>
            <a:defRPr sz="240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0"/>
      <c:rotY val="0"/>
      <c:perspective val="30"/>
    </c:view3D>
    <c:plotArea>
      <c:layout>
        <c:manualLayout>
          <c:layoutTarget val="inner"/>
          <c:xMode val="edge"/>
          <c:yMode val="edge"/>
          <c:x val="7.0704317030152022E-2"/>
          <c:y val="4.9003428099215145E-2"/>
          <c:w val="0.92929568296984899"/>
          <c:h val="0.682289753137201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Статусные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dLbl>
              <c:idx val="0"/>
              <c:layout>
                <c:manualLayout>
                  <c:x val="1.4814711124798193E-3"/>
                  <c:y val="-9.1952785309262451E-3"/>
                </c:manualLayout>
              </c:layout>
              <c:showVal val="1"/>
            </c:dLbl>
            <c:dLbl>
              <c:idx val="1"/>
              <c:layout>
                <c:manualLayout>
                  <c:x val="-4.4444133374394578E-3"/>
                  <c:y val="-5.4700471845408986E-3"/>
                </c:manualLayout>
              </c:layout>
              <c:showVal val="1"/>
            </c:dLbl>
            <c:dLbl>
              <c:idx val="2"/>
              <c:layout>
                <c:manualLayout>
                  <c:x val="1.1851768899838586E-2"/>
                  <c:y val="-8.2050707768113063E-3"/>
                </c:manualLayout>
              </c:layout>
              <c:showVal val="1"/>
            </c:dLbl>
            <c:dLbl>
              <c:idx val="4"/>
              <c:layout>
                <c:manualLayout>
                  <c:x val="-1.1851768899838591E-2"/>
                  <c:y val="6.1302252930199594E-3"/>
                </c:manualLayout>
              </c:layout>
              <c:showVal val="1"/>
            </c:dLbl>
            <c:txPr>
              <a:bodyPr/>
              <a:lstStyle/>
              <a:p>
                <a:pPr>
                  <a:defRPr sz="2200" b="1">
                    <a:solidFill>
                      <a:schemeClr val="accent1">
                        <a:lumMod val="50000"/>
                      </a:schemeClr>
                    </a:solidFill>
                    <a:latin typeface="Arial Black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Зад. 16</c:v>
                </c:pt>
                <c:pt idx="1">
                  <c:v>Зад. 17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44</c:v>
                </c:pt>
                <c:pt idx="1">
                  <c:v>67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МОО</c:v>
                </c:pt>
              </c:strCache>
            </c:strRef>
          </c:tx>
          <c:dLbls>
            <c:dLbl>
              <c:idx val="0"/>
              <c:layout>
                <c:manualLayout>
                  <c:x val="7.4073555623990969E-3"/>
                  <c:y val="-1.9900203942310419E-2"/>
                </c:manualLayout>
              </c:layout>
              <c:showVal val="1"/>
            </c:dLbl>
            <c:dLbl>
              <c:idx val="1"/>
              <c:layout>
                <c:manualLayout>
                  <c:x val="-7.4073555623990969E-3"/>
                  <c:y val="-3.447098829108404E-2"/>
                </c:manualLayout>
              </c:layout>
              <c:showVal val="1"/>
            </c:dLbl>
            <c:dLbl>
              <c:idx val="2"/>
              <c:layout>
                <c:manualLayout>
                  <c:x val="1.6296182237278044E-2"/>
                  <c:y val="-5.4700471845408986E-3"/>
                </c:manualLayout>
              </c:layout>
              <c:showVal val="1"/>
            </c:dLbl>
            <c:dLbl>
              <c:idx val="3"/>
              <c:layout>
                <c:manualLayout>
                  <c:x val="-4.4444133374393494E-3"/>
                  <c:y val="-2.7586013818589807E-2"/>
                </c:manualLayout>
              </c:layout>
              <c:showVal val="1"/>
            </c:dLbl>
            <c:dLbl>
              <c:idx val="4"/>
              <c:layout>
                <c:manualLayout>
                  <c:x val="7.4073555623990969E-3"/>
                  <c:y val="-1.2260450586039889E-2"/>
                </c:manualLayout>
              </c:layout>
              <c:showVal val="1"/>
            </c:dLbl>
            <c:dLbl>
              <c:idx val="5"/>
              <c:layout>
                <c:manualLayout>
                  <c:x val="1.0370297787358736E-2"/>
                  <c:y val="-9.1953379395299656E-3"/>
                </c:manualLayout>
              </c:layout>
              <c:showVal val="1"/>
            </c:dLbl>
            <c:dLbl>
              <c:idx val="6"/>
              <c:layout>
                <c:manualLayout>
                  <c:x val="8.8888266748790266E-3"/>
                  <c:y val="-3.6781351758119751E-2"/>
                </c:manualLayout>
              </c:layout>
              <c:showVal val="1"/>
            </c:dLbl>
            <c:dLbl>
              <c:idx val="7"/>
              <c:layout>
                <c:manualLayout>
                  <c:x val="1.3333123361049783E-2"/>
                  <c:y val="-3.0651126465099803E-2"/>
                </c:manualLayout>
              </c:layout>
              <c:showVal val="1"/>
            </c:dLbl>
            <c:txPr>
              <a:bodyPr/>
              <a:lstStyle/>
              <a:p>
                <a:pPr>
                  <a:defRPr sz="2200" b="1">
                    <a:solidFill>
                      <a:schemeClr val="accent2">
                        <a:lumMod val="75000"/>
                      </a:schemeClr>
                    </a:solidFill>
                    <a:latin typeface="Arial Black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Зад. 16</c:v>
                </c:pt>
                <c:pt idx="1">
                  <c:v>Зад. 17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18</c:v>
                </c:pt>
                <c:pt idx="1">
                  <c:v>41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Город</c:v>
                </c:pt>
              </c:strCache>
            </c:strRef>
          </c:tx>
          <c:spPr>
            <a:solidFill>
              <a:srgbClr val="7030A0"/>
            </a:solidFill>
          </c:spPr>
          <c:dLbls>
            <c:dLbl>
              <c:idx val="0"/>
              <c:layout>
                <c:manualLayout>
                  <c:x val="2.9629422249596929E-3"/>
                  <c:y val="-2.7350235922704419E-3"/>
                </c:manualLayout>
              </c:layout>
              <c:showVal val="1"/>
            </c:dLbl>
            <c:dLbl>
              <c:idx val="1"/>
              <c:layout>
                <c:manualLayout>
                  <c:x val="-2.9629422249596391E-3"/>
                  <c:y val="-1.0940309725270131E-2"/>
                </c:manualLayout>
              </c:layout>
              <c:showVal val="1"/>
            </c:dLbl>
            <c:dLbl>
              <c:idx val="2"/>
              <c:layout>
                <c:manualLayout>
                  <c:x val="-1.4814711124798193E-3"/>
                  <c:y val="-2.1880188738163539E-2"/>
                </c:manualLayout>
              </c:layout>
              <c:showVal val="1"/>
            </c:dLbl>
            <c:txPr>
              <a:bodyPr/>
              <a:lstStyle/>
              <a:p>
                <a:pPr>
                  <a:defRPr sz="2200">
                    <a:solidFill>
                      <a:srgbClr val="7030A0"/>
                    </a:solidFill>
                    <a:latin typeface="Arial Black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Зад. 16</c:v>
                </c:pt>
                <c:pt idx="1">
                  <c:v>Зад. 17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31</c:v>
                </c:pt>
                <c:pt idx="1">
                  <c:v>54</c:v>
                </c:pt>
              </c:numCache>
            </c:numRef>
          </c:val>
        </c:ser>
        <c:shape val="cylinder"/>
        <c:axId val="106076032"/>
        <c:axId val="106077568"/>
        <c:axId val="0"/>
      </c:bar3DChart>
      <c:catAx>
        <c:axId val="106076032"/>
        <c:scaling>
          <c:orientation val="minMax"/>
        </c:scaling>
        <c:axPos val="b"/>
        <c:tickLblPos val="nextTo"/>
        <c:txPr>
          <a:bodyPr/>
          <a:lstStyle/>
          <a:p>
            <a:pPr>
              <a:defRPr sz="2200" b="0"/>
            </a:pPr>
            <a:endParaRPr lang="ru-RU"/>
          </a:p>
        </c:txPr>
        <c:crossAx val="106077568"/>
        <c:crosses val="autoZero"/>
        <c:auto val="1"/>
        <c:lblAlgn val="ctr"/>
        <c:lblOffset val="100"/>
      </c:catAx>
      <c:valAx>
        <c:axId val="106077568"/>
        <c:scaling>
          <c:orientation val="minMax"/>
        </c:scaling>
        <c:axPos val="l"/>
        <c:majorGridlines/>
        <c:numFmt formatCode="General" sourceLinked="1"/>
        <c:tickLblPos val="nextTo"/>
        <c:crossAx val="1060760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7518379317049423"/>
          <c:y val="0.85412285989984715"/>
          <c:w val="0.64637033049252202"/>
          <c:h val="7.7136367284394186E-2"/>
        </c:manualLayout>
      </c:layout>
      <c:txPr>
        <a:bodyPr/>
        <a:lstStyle/>
        <a:p>
          <a:pPr>
            <a:defRPr sz="240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% выполнения по заданиям</c:v>
                </c:pt>
              </c:strCache>
            </c:strRef>
          </c:tx>
          <c:spPr>
            <a:ln w="76200"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7005080846569643E-2"/>
                  <c:y val="-4.1961340752856686E-2"/>
                </c:manualLayout>
              </c:layout>
              <c:showVal val="1"/>
            </c:dLbl>
            <c:dLbl>
              <c:idx val="1"/>
              <c:layout>
                <c:manualLayout>
                  <c:x val="-1.5432098765432119E-2"/>
                  <c:y val="-5.2079571935990894E-2"/>
                </c:manualLayout>
              </c:layout>
              <c:showVal val="1"/>
            </c:dLbl>
            <c:dLbl>
              <c:idx val="2"/>
              <c:layout>
                <c:manualLayout>
                  <c:x val="-3.2418031164713819E-2"/>
                  <c:y val="3.7800848718310062E-2"/>
                </c:manualLayout>
              </c:layout>
              <c:showVal val="1"/>
            </c:dLbl>
            <c:dLbl>
              <c:idx val="3"/>
              <c:layout>
                <c:manualLayout>
                  <c:x val="-3.3950617283950615E-2"/>
                  <c:y val="-5.2079571935990894E-2"/>
                </c:manualLayout>
              </c:layout>
              <c:showVal val="1"/>
            </c:dLbl>
            <c:dLbl>
              <c:idx val="4"/>
              <c:layout>
                <c:manualLayout>
                  <c:x val="-4.1613369104243778E-2"/>
                  <c:y val="3.7441581218299401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3.1826405071994392E-2"/>
                </c:manualLayout>
              </c:layout>
              <c:showVal val="1"/>
            </c:dLbl>
            <c:dLbl>
              <c:idx val="6"/>
              <c:layout>
                <c:manualLayout>
                  <c:x val="-2.7831222830310559E-2"/>
                  <c:y val="-3.617462500231329E-2"/>
                </c:manualLayout>
              </c:layout>
              <c:showVal val="1"/>
            </c:dLbl>
            <c:dLbl>
              <c:idx val="7"/>
              <c:layout>
                <c:manualLayout>
                  <c:x val="-1.8518518518518542E-2"/>
                  <c:y val="-3.7613024175993416E-2"/>
                </c:manualLayout>
              </c:layout>
              <c:showVal val="1"/>
            </c:dLbl>
            <c:dLbl>
              <c:idx val="8"/>
              <c:layout>
                <c:manualLayout>
                  <c:x val="-4.6168440248645803E-2"/>
                  <c:y val="3.3281267127041554E-2"/>
                </c:manualLayout>
              </c:layout>
              <c:showVal val="1"/>
            </c:dLbl>
            <c:dLbl>
              <c:idx val="9"/>
              <c:layout>
                <c:manualLayout>
                  <c:x val="-2.0061728395061731E-2"/>
                  <c:y val="5.2079571935990984E-2"/>
                </c:manualLayout>
              </c:layout>
              <c:showVal val="1"/>
            </c:dLbl>
            <c:dLbl>
              <c:idx val="10"/>
              <c:layout>
                <c:manualLayout>
                  <c:x val="-1.3878202560020581E-2"/>
                  <c:y val="3.8794128156180115E-2"/>
                </c:manualLayout>
              </c:layout>
              <c:showVal val="1"/>
            </c:dLbl>
            <c:dLbl>
              <c:idx val="11"/>
              <c:layout>
                <c:manualLayout>
                  <c:x val="-4.7839506172839497E-2"/>
                  <c:y val="-6.3652810143988853E-2"/>
                </c:manualLayout>
              </c:layout>
              <c:showVal val="1"/>
            </c:dLbl>
            <c:dLbl>
              <c:idx val="12"/>
              <c:layout>
                <c:manualLayout>
                  <c:x val="-2.3148148148148005E-2"/>
                  <c:y val="-4.3399643279992427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>
                    <a:solidFill>
                      <a:schemeClr val="accent6">
                        <a:lumMod val="75000"/>
                      </a:schemeClr>
                    </a:solidFill>
                    <a:latin typeface="Arial Black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Лист1!$A$2:$A$14</c:f>
              <c:numCache>
                <c:formatCode>General</c:formatCode>
                <c:ptCount val="1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7</c:v>
                </c:pt>
                <c:pt idx="6">
                  <c:v>8</c:v>
                </c:pt>
                <c:pt idx="7">
                  <c:v>10</c:v>
                </c:pt>
                <c:pt idx="8">
                  <c:v>11</c:v>
                </c:pt>
                <c:pt idx="9">
                  <c:v>12</c:v>
                </c:pt>
                <c:pt idx="10">
                  <c:v>13</c:v>
                </c:pt>
                <c:pt idx="11">
                  <c:v>15</c:v>
                </c:pt>
                <c:pt idx="12">
                  <c:v>16</c:v>
                </c:pt>
              </c:numCache>
            </c:num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70</c:v>
                </c:pt>
                <c:pt idx="1">
                  <c:v>56</c:v>
                </c:pt>
                <c:pt idx="2">
                  <c:v>53</c:v>
                </c:pt>
                <c:pt idx="3">
                  <c:v>56</c:v>
                </c:pt>
                <c:pt idx="4">
                  <c:v>43</c:v>
                </c:pt>
                <c:pt idx="5">
                  <c:v>48</c:v>
                </c:pt>
                <c:pt idx="6">
                  <c:v>62</c:v>
                </c:pt>
                <c:pt idx="7">
                  <c:v>49</c:v>
                </c:pt>
                <c:pt idx="8">
                  <c:v>44</c:v>
                </c:pt>
                <c:pt idx="9">
                  <c:v>42</c:v>
                </c:pt>
                <c:pt idx="10">
                  <c:v>48</c:v>
                </c:pt>
                <c:pt idx="11">
                  <c:v>50</c:v>
                </c:pt>
                <c:pt idx="12">
                  <c:v>64</c:v>
                </c:pt>
              </c:numCache>
            </c:numRef>
          </c:val>
        </c:ser>
        <c:marker val="1"/>
        <c:axId val="104899712"/>
        <c:axId val="106100224"/>
      </c:lineChart>
      <c:catAx>
        <c:axId val="1048997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106100224"/>
        <c:crosses val="autoZero"/>
        <c:auto val="1"/>
        <c:lblAlgn val="ctr"/>
        <c:lblOffset val="100"/>
      </c:catAx>
      <c:valAx>
        <c:axId val="106100224"/>
        <c:scaling>
          <c:orientation val="minMax"/>
        </c:scaling>
        <c:axPos val="l"/>
        <c:majorGridlines/>
        <c:numFmt formatCode="General" sourceLinked="1"/>
        <c:tickLblPos val="nextTo"/>
        <c:crossAx val="1048997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 выполнения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0"/>
              <c:layout>
                <c:manualLayout>
                  <c:x val="0.11882716049382715"/>
                  <c:y val="5.0575078475606085E-2"/>
                </c:manualLayout>
              </c:layout>
              <c:showVal val="1"/>
            </c:dLbl>
            <c:dLbl>
              <c:idx val="1"/>
              <c:layout>
                <c:manualLayout>
                  <c:x val="0.11882716049382715"/>
                  <c:y val="7.1979972327863308E-4"/>
                </c:manualLayout>
              </c:layout>
              <c:showVal val="1"/>
            </c:dLbl>
            <c:dLbl>
              <c:idx val="2"/>
              <c:layout>
                <c:manualLayout>
                  <c:x val="0.12345679012345692"/>
                  <c:y val="1.2977515038190401E-2"/>
                </c:manualLayout>
              </c:layout>
              <c:showVal val="1"/>
            </c:dLbl>
            <c:txPr>
              <a:bodyPr/>
              <a:lstStyle/>
              <a:p>
                <a:pPr>
                  <a:defRPr sz="2600" b="1">
                    <a:solidFill>
                      <a:schemeClr val="tx1"/>
                    </a:solidFill>
                    <a:latin typeface="Arial Black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Задание 6</c:v>
                </c:pt>
                <c:pt idx="1">
                  <c:v>Задание 9</c:v>
                </c:pt>
                <c:pt idx="2">
                  <c:v>Задание 14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0.45</c:v>
                </c:pt>
                <c:pt idx="1">
                  <c:v>0.37000000000000038</c:v>
                </c:pt>
                <c:pt idx="2">
                  <c:v>0.37000000000000038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Задание 6</c:v>
                </c:pt>
                <c:pt idx="1">
                  <c:v>Задание 9</c:v>
                </c:pt>
                <c:pt idx="2">
                  <c:v>Задание 14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Задание 6</c:v>
                </c:pt>
                <c:pt idx="1">
                  <c:v>Задание 9</c:v>
                </c:pt>
                <c:pt idx="2">
                  <c:v>Задание 14</c:v>
                </c:pt>
              </c:strCache>
            </c:strRef>
          </c:cat>
          <c:val>
            <c:numRef>
              <c:f>Лист1!$D$2:$D$4</c:f>
            </c:numRef>
          </c:val>
        </c:ser>
        <c:shape val="cylinder"/>
        <c:axId val="105495552"/>
        <c:axId val="105501440"/>
        <c:axId val="0"/>
      </c:bar3DChart>
      <c:catAx>
        <c:axId val="105495552"/>
        <c:scaling>
          <c:orientation val="minMax"/>
        </c:scaling>
        <c:axPos val="b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105501440"/>
        <c:crosses val="autoZero"/>
        <c:auto val="1"/>
        <c:lblAlgn val="ctr"/>
        <c:lblOffset val="100"/>
      </c:catAx>
      <c:valAx>
        <c:axId val="105501440"/>
        <c:scaling>
          <c:orientation val="minMax"/>
        </c:scaling>
        <c:axPos val="l"/>
        <c:majorGridlines/>
        <c:numFmt formatCode="0%" sourceLinked="1"/>
        <c:tickLblPos val="nextTo"/>
        <c:crossAx val="10549555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7701868148834405E-2"/>
          <c:y val="4.1812248468941396E-2"/>
          <c:w val="0.91229816759016269"/>
          <c:h val="0.7123514929135569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txPr>
              <a:bodyPr/>
              <a:lstStyle/>
              <a:p>
                <a:pPr>
                  <a:defRPr sz="2000" b="1">
                    <a:solidFill>
                      <a:schemeClr val="accent1">
                        <a:lumMod val="75000"/>
                      </a:schemeClr>
                    </a:solidFill>
                    <a:latin typeface="+mj-lt"/>
                  </a:defRPr>
                </a:pPr>
                <a:endParaRPr lang="ru-RU"/>
              </a:p>
            </c:txPr>
            <c:showVal val="1"/>
          </c:dLbls>
          <c:cat>
            <c:numRef>
              <c:f>Лист1!$A$2:$A$17</c:f>
              <c:numCache>
                <c:formatCode>General</c:formatCod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numCache>
            </c:numRef>
          </c:cat>
          <c:val>
            <c:numRef>
              <c:f>Лист1!$B$2:$B$17</c:f>
              <c:numCache>
                <c:formatCode>General</c:formatCode>
                <c:ptCount val="16"/>
                <c:pt idx="0">
                  <c:v>7</c:v>
                </c:pt>
                <c:pt idx="1">
                  <c:v>47</c:v>
                </c:pt>
                <c:pt idx="2">
                  <c:v>115</c:v>
                </c:pt>
                <c:pt idx="3">
                  <c:v>225</c:v>
                </c:pt>
                <c:pt idx="4">
                  <c:v>376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dLbls>
            <c:dLbl>
              <c:idx val="7"/>
              <c:layout>
                <c:manualLayout>
                  <c:x val="4.6296296296296936E-3"/>
                  <c:y val="-2.8933095519994994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>
                    <a:solidFill>
                      <a:schemeClr val="accent2">
                        <a:lumMod val="75000"/>
                      </a:schemeClr>
                    </a:solidFill>
                    <a:latin typeface="+mj-lt"/>
                  </a:defRPr>
                </a:pPr>
                <a:endParaRPr lang="ru-RU"/>
              </a:p>
            </c:txPr>
            <c:showVal val="1"/>
          </c:dLbls>
          <c:cat>
            <c:numRef>
              <c:f>Лист1!$A$2:$A$17</c:f>
              <c:numCache>
                <c:formatCode>General</c:formatCod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numCache>
            </c:numRef>
          </c:cat>
          <c:val>
            <c:numRef>
              <c:f>Лист1!$C$2:$C$17</c:f>
              <c:numCache>
                <c:formatCode>General</c:formatCode>
                <c:ptCount val="16"/>
                <c:pt idx="5">
                  <c:v>531</c:v>
                </c:pt>
                <c:pt idx="6">
                  <c:v>588</c:v>
                </c:pt>
                <c:pt idx="7">
                  <c:v>611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rgbClr val="7F3094"/>
            </a:solidFill>
          </c:spPr>
          <c:dLbls>
            <c:txPr>
              <a:bodyPr/>
              <a:lstStyle/>
              <a:p>
                <a:pPr>
                  <a:defRPr sz="2000" b="1">
                    <a:solidFill>
                      <a:srgbClr val="7030A0"/>
                    </a:solidFill>
                    <a:latin typeface="+mj-lt"/>
                  </a:defRPr>
                </a:pPr>
                <a:endParaRPr lang="ru-RU"/>
              </a:p>
            </c:txPr>
            <c:showVal val="1"/>
          </c:dLbls>
          <c:cat>
            <c:numRef>
              <c:f>Лист1!$A$2:$A$17</c:f>
              <c:numCache>
                <c:formatCode>General</c:formatCod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numCache>
            </c:numRef>
          </c:cat>
          <c:val>
            <c:numRef>
              <c:f>Лист1!$D$2:$D$17</c:f>
              <c:numCache>
                <c:formatCode>General</c:formatCode>
                <c:ptCount val="16"/>
                <c:pt idx="8">
                  <c:v>547</c:v>
                </c:pt>
                <c:pt idx="9">
                  <c:v>444</c:v>
                </c:pt>
                <c:pt idx="10">
                  <c:v>326</c:v>
                </c:pt>
                <c:pt idx="11">
                  <c:v>244</c:v>
                </c:pt>
                <c:pt idx="12">
                  <c:v>149</c:v>
                </c:pt>
                <c:pt idx="13">
                  <c:v>67</c:v>
                </c:pt>
                <c:pt idx="14">
                  <c:v>40</c:v>
                </c:pt>
                <c:pt idx="15">
                  <c:v>6</c:v>
                </c:pt>
              </c:numCache>
            </c:numRef>
          </c:val>
        </c:ser>
        <c:axId val="105601664"/>
        <c:axId val="105607552"/>
      </c:barChart>
      <c:catAx>
        <c:axId val="105601664"/>
        <c:scaling>
          <c:orientation val="minMax"/>
        </c:scaling>
        <c:axPos val="b"/>
        <c:numFmt formatCode="General" sourceLinked="1"/>
        <c:tickLblPos val="nextTo"/>
        <c:crossAx val="105607552"/>
        <c:crosses val="autoZero"/>
        <c:auto val="1"/>
        <c:lblAlgn val="ctr"/>
        <c:lblOffset val="100"/>
      </c:catAx>
      <c:valAx>
        <c:axId val="105607552"/>
        <c:scaling>
          <c:orientation val="minMax"/>
        </c:scaling>
        <c:axPos val="l"/>
        <c:majorGridlines/>
        <c:numFmt formatCode="General" sourceLinked="1"/>
        <c:tickLblPos val="nextTo"/>
        <c:crossAx val="10560166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7.8936907914362225E-2"/>
          <c:y val="7.9875984147870296E-2"/>
          <c:w val="0.91186775414610788"/>
          <c:h val="0.7668026431622136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профильный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Лист1!$A$2:$A$17</c:f>
              <c:numCache>
                <c:formatCode>General</c:formatCod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numCache>
            </c:numRef>
          </c:cat>
          <c:val>
            <c:numRef>
              <c:f>Лист1!$B$2:$B$17</c:f>
              <c:numCache>
                <c:formatCode>General</c:formatCode>
                <c:ptCount val="16"/>
                <c:pt idx="0">
                  <c:v>80</c:v>
                </c:pt>
                <c:pt idx="1">
                  <c:v>71</c:v>
                </c:pt>
                <c:pt idx="2">
                  <c:v>65</c:v>
                </c:pt>
                <c:pt idx="3">
                  <c:v>69</c:v>
                </c:pt>
                <c:pt idx="4">
                  <c:v>57</c:v>
                </c:pt>
                <c:pt idx="5">
                  <c:v>63</c:v>
                </c:pt>
                <c:pt idx="6">
                  <c:v>55</c:v>
                </c:pt>
                <c:pt idx="7">
                  <c:v>68</c:v>
                </c:pt>
                <c:pt idx="8">
                  <c:v>51</c:v>
                </c:pt>
                <c:pt idx="9">
                  <c:v>61</c:v>
                </c:pt>
                <c:pt idx="10">
                  <c:v>57</c:v>
                </c:pt>
                <c:pt idx="11">
                  <c:v>48</c:v>
                </c:pt>
                <c:pt idx="12">
                  <c:v>62</c:v>
                </c:pt>
                <c:pt idx="13">
                  <c:v>58</c:v>
                </c:pt>
                <c:pt idx="14">
                  <c:v>63</c:v>
                </c:pt>
                <c:pt idx="15">
                  <c:v>81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базовый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Лист1!$A$2:$A$17</c:f>
              <c:numCache>
                <c:formatCode>General</c:formatCode>
                <c:ptCount val="1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</c:numCache>
            </c:numRef>
          </c:cat>
          <c:val>
            <c:numRef>
              <c:f>Лист1!$C$2:$C$17</c:f>
              <c:numCache>
                <c:formatCode>General</c:formatCode>
                <c:ptCount val="16"/>
                <c:pt idx="0">
                  <c:v>70</c:v>
                </c:pt>
                <c:pt idx="1">
                  <c:v>54</c:v>
                </c:pt>
                <c:pt idx="2">
                  <c:v>52</c:v>
                </c:pt>
                <c:pt idx="3">
                  <c:v>54</c:v>
                </c:pt>
                <c:pt idx="4">
                  <c:v>42</c:v>
                </c:pt>
                <c:pt idx="5">
                  <c:v>42</c:v>
                </c:pt>
                <c:pt idx="6">
                  <c:v>47</c:v>
                </c:pt>
                <c:pt idx="7">
                  <c:v>61</c:v>
                </c:pt>
                <c:pt idx="8">
                  <c:v>35</c:v>
                </c:pt>
                <c:pt idx="9">
                  <c:v>48</c:v>
                </c:pt>
                <c:pt idx="10">
                  <c:v>43</c:v>
                </c:pt>
                <c:pt idx="11">
                  <c:v>41</c:v>
                </c:pt>
                <c:pt idx="12">
                  <c:v>46</c:v>
                </c:pt>
                <c:pt idx="13">
                  <c:v>34</c:v>
                </c:pt>
                <c:pt idx="14">
                  <c:v>49</c:v>
                </c:pt>
                <c:pt idx="15">
                  <c:v>62</c:v>
                </c:pt>
              </c:numCache>
            </c:numRef>
          </c:val>
        </c:ser>
        <c:shape val="cylinder"/>
        <c:axId val="105994112"/>
        <c:axId val="105995648"/>
        <c:axId val="0"/>
      </c:bar3DChart>
      <c:catAx>
        <c:axId val="105994112"/>
        <c:scaling>
          <c:orientation val="minMax"/>
        </c:scaling>
        <c:axPos val="b"/>
        <c:numFmt formatCode="General" sourceLinked="1"/>
        <c:tickLblPos val="nextTo"/>
        <c:crossAx val="105995648"/>
        <c:crosses val="autoZero"/>
        <c:auto val="1"/>
        <c:lblAlgn val="ctr"/>
        <c:lblOffset val="100"/>
      </c:catAx>
      <c:valAx>
        <c:axId val="105995648"/>
        <c:scaling>
          <c:orientation val="minMax"/>
        </c:scaling>
        <c:axPos val="l"/>
        <c:majorGridlines/>
        <c:numFmt formatCode="General" sourceLinked="1"/>
        <c:tickLblPos val="nextTo"/>
        <c:crossAx val="105994112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b="1">
                <a:solidFill>
                  <a:schemeClr val="accent2">
                    <a:lumMod val="75000"/>
                  </a:schemeClr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b="1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47908444680343526"/>
          <c:y val="0.91817058526652851"/>
          <c:w val="0.42124710845424035"/>
          <c:h val="8.0304376164870628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0.02757</cdr:x>
      <cdr:y>0.0375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0" y="0"/>
          <a:ext cx="214314" cy="214314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ysClr val="window" lastClr="FFFFFF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onstantia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onstantia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onstantia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onstantia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onstantia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onstantia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onstantia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onstantia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onstantia"/>
            </a:defRPr>
          </a:lvl9pPr>
        </a:lstStyle>
        <a:p xmlns:a="http://schemas.openxmlformats.org/drawingml/2006/main">
          <a:pPr algn="ctr"/>
          <a:endParaRPr lang="ru-RU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819400"/>
            <a:ext cx="9144000" cy="609600"/>
          </a:xfrm>
        </p:spPr>
        <p:txBody>
          <a:bodyPr/>
          <a:lstStyle>
            <a:lvl1pPr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352800"/>
            <a:ext cx="9144000" cy="304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E1585FA-1E4A-4DB4-8515-51319DF0EF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02084-FBEB-41D7-88C2-82F19C399A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477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477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9C5F6-7D8F-41EC-AB76-30F39D8799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B756F-2D33-442C-BBC3-E72650163F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48D48-3A72-4244-B4A9-9BD8E0E4C8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1600" y="762000"/>
            <a:ext cx="3810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34000" y="762000"/>
            <a:ext cx="3810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A6CD4-D15B-41D7-9EF1-2EE172DF5C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D20E7-71B7-417A-86DF-6D8DE20C8F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53CD8-8991-4A86-A829-2E7386E4A1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DBE23C-477C-4860-9A25-32219D6B7F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41793-8281-49A4-B619-0C9C6114E8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E366C-C7D8-476C-8913-F7746D7D30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762000"/>
            <a:ext cx="7772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+mn-lt"/>
              </a:defRPr>
            </a:lvl1pPr>
          </a:lstStyle>
          <a:p>
            <a:fld id="{3A997A96-10E6-4A46-AEC2-D57267166F0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0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8215370" cy="2786082"/>
          </a:xfrm>
        </p:spPr>
        <p:txBody>
          <a:bodyPr/>
          <a:lstStyle/>
          <a:p>
            <a:r>
              <a:rPr lang="ru-RU" sz="4500" dirty="0" smtClean="0">
                <a:latin typeface="Arial Black" pitchFamily="34" charset="0"/>
              </a:rPr>
              <a:t>Итоги проведения диагностических работ учащимися </a:t>
            </a:r>
            <a:br>
              <a:rPr lang="ru-RU" sz="4500" dirty="0" smtClean="0">
                <a:latin typeface="Arial Black" pitchFamily="34" charset="0"/>
              </a:rPr>
            </a:br>
            <a:r>
              <a:rPr lang="ru-RU" sz="4500" dirty="0" smtClean="0">
                <a:latin typeface="Arial Black" pitchFamily="34" charset="0"/>
              </a:rPr>
              <a:t>10-х классов</a:t>
            </a:r>
            <a:endParaRPr lang="ru-RU" sz="4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71934" y="4857760"/>
            <a:ext cx="4714908" cy="1428760"/>
          </a:xfrm>
        </p:spPr>
        <p:txBody>
          <a:bodyPr/>
          <a:lstStyle/>
          <a:p>
            <a:pPr marL="0" algn="r">
              <a:spcBef>
                <a:spcPts val="0"/>
              </a:spcBef>
              <a:buNone/>
            </a:pPr>
            <a:r>
              <a:rPr lang="ru-RU" dirty="0" err="1" smtClean="0">
                <a:solidFill>
                  <a:srgbClr val="7030A0"/>
                </a:solidFill>
                <a:latin typeface="Times New Roman" pitchFamily="18" charset="0"/>
              </a:rPr>
              <a:t>Кемерова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</a:rPr>
              <a:t> Л. В., </a:t>
            </a:r>
          </a:p>
          <a:p>
            <a:pPr marL="0" algn="r">
              <a:spcBef>
                <a:spcPts val="0"/>
              </a:spcBef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</a:rPr>
              <a:t>к.п.н., доцент, начальник отдела </a:t>
            </a:r>
          </a:p>
          <a:p>
            <a:pPr marL="0" algn="r">
              <a:spcBef>
                <a:spcPts val="0"/>
              </a:spcBef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</a:rPr>
              <a:t>оценки качества образования</a:t>
            </a:r>
            <a:endParaRPr lang="ru-RU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500438"/>
            <a:ext cx="2786050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/>
          <a:lstStyle/>
          <a:p>
            <a:r>
              <a:rPr lang="ru-RU" sz="3000" dirty="0" smtClean="0">
                <a:solidFill>
                  <a:srgbClr val="7030A0"/>
                </a:solidFill>
                <a:latin typeface="Arial Black" pitchFamily="34" charset="0"/>
              </a:rPr>
              <a:t>Выводы по результатам стартовой диагностики по математике 10 </a:t>
            </a:r>
            <a:r>
              <a:rPr lang="ru-RU" sz="3000" dirty="0" err="1" smtClean="0">
                <a:solidFill>
                  <a:srgbClr val="7030A0"/>
                </a:solidFill>
                <a:latin typeface="Arial Black" pitchFamily="34" charset="0"/>
              </a:rPr>
              <a:t>кл</a:t>
            </a:r>
            <a:r>
              <a:rPr lang="ru-RU" sz="3000" dirty="0" smtClean="0">
                <a:solidFill>
                  <a:srgbClr val="7030A0"/>
                </a:solidFill>
                <a:latin typeface="Arial Black" pitchFamily="34" charset="0"/>
              </a:rPr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928670"/>
            <a:ext cx="9001156" cy="5715000"/>
          </a:xfrm>
        </p:spPr>
        <p:txBody>
          <a:bodyPr/>
          <a:lstStyle/>
          <a:p>
            <a:pPr>
              <a:buNone/>
            </a:pPr>
            <a:r>
              <a:rPr lang="ru-RU" sz="1800" dirty="0" smtClean="0">
                <a:solidFill>
                  <a:srgbClr val="7030A0"/>
                </a:solidFill>
                <a:latin typeface="Arial Black" pitchFamily="34" charset="0"/>
              </a:rPr>
              <a:t>	</a:t>
            </a:r>
            <a:r>
              <a:rPr lang="ru-RU" sz="1800" dirty="0" smtClean="0">
                <a:solidFill>
                  <a:srgbClr val="C00000"/>
                </a:solidFill>
                <a:latin typeface="Arial Black" pitchFamily="34" charset="0"/>
              </a:rPr>
              <a:t>77,5% </a:t>
            </a:r>
            <a:r>
              <a:rPr lang="ru-RU" sz="1800" dirty="0" smtClean="0">
                <a:solidFill>
                  <a:srgbClr val="274E75"/>
                </a:solidFill>
                <a:latin typeface="Arial Black" pitchFamily="34" charset="0"/>
              </a:rPr>
              <a:t>учащихся владеют математическими умениями на базовом уровне. </a:t>
            </a:r>
          </a:p>
          <a:p>
            <a:pPr>
              <a:buNone/>
            </a:pPr>
            <a:r>
              <a:rPr lang="ru-RU" sz="1800" dirty="0" smtClean="0">
                <a:solidFill>
                  <a:srgbClr val="274E75"/>
                </a:solidFill>
                <a:latin typeface="Arial Black" pitchFamily="34" charset="0"/>
              </a:rPr>
              <a:t>  	</a:t>
            </a:r>
            <a:r>
              <a:rPr lang="ru-RU" sz="1800" dirty="0" smtClean="0">
                <a:solidFill>
                  <a:srgbClr val="C00000"/>
                </a:solidFill>
                <a:latin typeface="Arial Black" pitchFamily="34" charset="0"/>
              </a:rPr>
              <a:t>23,2% (920 чел) </a:t>
            </a:r>
            <a:r>
              <a:rPr lang="ru-RU" sz="1800" dirty="0" smtClean="0">
                <a:solidFill>
                  <a:srgbClr val="274E75"/>
                </a:solidFill>
                <a:latin typeface="Arial Black" pitchFamily="34" charset="0"/>
              </a:rPr>
              <a:t>готовы к изучению  математики на повышенном  уровне.</a:t>
            </a:r>
          </a:p>
          <a:p>
            <a:pPr>
              <a:buNone/>
            </a:pPr>
            <a:r>
              <a:rPr lang="ru-RU" sz="1800" dirty="0" smtClean="0">
                <a:solidFill>
                  <a:srgbClr val="274E75"/>
                </a:solidFill>
                <a:latin typeface="Arial Black" pitchFamily="34" charset="0"/>
              </a:rPr>
              <a:t>		</a:t>
            </a:r>
            <a:r>
              <a:rPr lang="ru-RU" sz="1800" dirty="0" smtClean="0">
                <a:solidFill>
                  <a:srgbClr val="C00000"/>
                </a:solidFill>
                <a:latin typeface="Arial Black" pitchFamily="34" charset="0"/>
              </a:rPr>
              <a:t>Проблемные зоны :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rgbClr val="274E75"/>
                </a:solidFill>
                <a:latin typeface="Arial Black" pitchFamily="34" charset="0"/>
              </a:rPr>
              <a:t>недостаточный уровень </a:t>
            </a:r>
            <a:r>
              <a:rPr lang="ru-RU" sz="1800" dirty="0" err="1" smtClean="0">
                <a:solidFill>
                  <a:srgbClr val="274E75"/>
                </a:solidFill>
                <a:latin typeface="Arial Black" pitchFamily="34" charset="0"/>
              </a:rPr>
              <a:t>сформированности</a:t>
            </a:r>
            <a:r>
              <a:rPr lang="ru-RU" sz="1800" dirty="0" smtClean="0">
                <a:solidFill>
                  <a:srgbClr val="274E75"/>
                </a:solidFill>
                <a:latin typeface="Arial Black" pitchFamily="34" charset="0"/>
              </a:rPr>
              <a:t>  навыков выполнения алгебраических преобразований, особенно раскрытия скобок и действий с числами разных знаков, разложение многочленов на множители, действий с дробными числами;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rgbClr val="274E75"/>
                </a:solidFill>
                <a:latin typeface="Arial Black" pitchFamily="34" charset="0"/>
              </a:rPr>
              <a:t>недостаточный уровень </a:t>
            </a:r>
            <a:r>
              <a:rPr lang="ru-RU" sz="1800" dirty="0" err="1" smtClean="0">
                <a:solidFill>
                  <a:srgbClr val="274E75"/>
                </a:solidFill>
                <a:latin typeface="Arial Black" pitchFamily="34" charset="0"/>
              </a:rPr>
              <a:t>сформированности</a:t>
            </a:r>
            <a:r>
              <a:rPr lang="ru-RU" sz="1800" dirty="0" smtClean="0">
                <a:solidFill>
                  <a:srgbClr val="274E75"/>
                </a:solidFill>
                <a:latin typeface="Arial Black" pitchFamily="34" charset="0"/>
              </a:rPr>
              <a:t> навыков самоконтроля, в том числе навыков внимательного прочтения текста задания, сопоставления выполняемых действий с условием задания, предварительной оценки правильности полученного ответа и его проверки;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rgbClr val="274E75"/>
                </a:solidFill>
                <a:latin typeface="Arial Black" pitchFamily="34" charset="0"/>
              </a:rPr>
              <a:t>слабое развитие навыков проведения логических рассуждений;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rgbClr val="274E75"/>
                </a:solidFill>
                <a:latin typeface="Arial Black" pitchFamily="34" charset="0"/>
              </a:rPr>
              <a:t>низкий уровень </a:t>
            </a:r>
            <a:r>
              <a:rPr lang="ru-RU" sz="1800" dirty="0" err="1" smtClean="0">
                <a:solidFill>
                  <a:srgbClr val="274E75"/>
                </a:solidFill>
                <a:latin typeface="Arial Black" pitchFamily="34" charset="0"/>
              </a:rPr>
              <a:t>сформированности</a:t>
            </a:r>
            <a:r>
              <a:rPr lang="ru-RU" sz="1800" dirty="0" smtClean="0">
                <a:solidFill>
                  <a:srgbClr val="274E75"/>
                </a:solidFill>
                <a:latin typeface="Arial Black" pitchFamily="34" charset="0"/>
              </a:rPr>
              <a:t> навыков умения анализировать чертеж, видеть и использовать для выполнения задания все особенности фигуры.</a:t>
            </a:r>
          </a:p>
          <a:p>
            <a:endParaRPr lang="ru-RU" sz="1800" dirty="0">
              <a:solidFill>
                <a:srgbClr val="274E75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Рекомендации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62000"/>
            <a:ext cx="8643966" cy="57150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rgbClr val="274E75"/>
                </a:solidFill>
                <a:latin typeface="Arial Black" pitchFamily="34" charset="0"/>
              </a:rPr>
              <a:t>Выявлять проблемные зоны в знаниях учащихся. 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rgbClr val="274E75"/>
                </a:solidFill>
                <a:latin typeface="Arial Black" pitchFamily="34" charset="0"/>
              </a:rPr>
              <a:t>Постоянно повышать уровень каждого учащегося. 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rgbClr val="274E75"/>
                </a:solidFill>
                <a:latin typeface="Arial Black" pitchFamily="34" charset="0"/>
              </a:rPr>
              <a:t>Повысить внимание педагогов к  контролируемым элементам содержания.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rgbClr val="274E75"/>
                </a:solidFill>
                <a:latin typeface="Arial Black" pitchFamily="34" charset="0"/>
              </a:rPr>
              <a:t>Провести диагностическую работу по определению достижений предметных планируемых результатов  в 8-м классах.</a:t>
            </a:r>
          </a:p>
          <a:p>
            <a:pPr lvl="0">
              <a:buFont typeface="Arial" pitchFamily="34" charset="0"/>
              <a:buChar char="•"/>
            </a:pPr>
            <a:r>
              <a:rPr lang="ru-RU" sz="1800" dirty="0" smtClean="0">
                <a:solidFill>
                  <a:srgbClr val="274E75"/>
                </a:solidFill>
                <a:latin typeface="Arial Black" pitchFamily="34" charset="0"/>
              </a:rPr>
              <a:t>Рекомендовать включать КЭС в календарно-тематическое планирование.</a:t>
            </a:r>
          </a:p>
          <a:p>
            <a:pPr>
              <a:buNone/>
            </a:pPr>
            <a:r>
              <a:rPr lang="ru-RU" sz="1800" dirty="0" smtClean="0">
                <a:solidFill>
                  <a:srgbClr val="274E75"/>
                </a:solidFill>
                <a:latin typeface="Arial Black" pitchFamily="34" charset="0"/>
              </a:rPr>
              <a:t>	</a:t>
            </a:r>
            <a:r>
              <a:rPr lang="ru-RU" sz="1800" dirty="0" smtClean="0">
                <a:solidFill>
                  <a:srgbClr val="7030A0"/>
                </a:solidFill>
                <a:latin typeface="Arial Black" pitchFamily="34" charset="0"/>
              </a:rPr>
              <a:t>	Учителям математики :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rgbClr val="274E75"/>
                </a:solidFill>
                <a:latin typeface="Arial Black" pitchFamily="34" charset="0"/>
              </a:rPr>
              <a:t>уделить особое внимание регулярному выполнению упражнений,  развивающих базовые математические компетенции;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solidFill>
                  <a:srgbClr val="274E75"/>
                </a:solidFill>
                <a:latin typeface="Arial Black" pitchFamily="34" charset="0"/>
              </a:rPr>
              <a:t>необходимо увеличить число сюжетных задач, рассматриваемых на уроках алгебры и геометрии. увеличить долю практико-ориентированных задач;</a:t>
            </a:r>
          </a:p>
          <a:p>
            <a:pPr lvl="0">
              <a:buFont typeface="Arial" pitchFamily="34" charset="0"/>
              <a:buChar char="•"/>
            </a:pPr>
            <a:r>
              <a:rPr lang="ru-RU" sz="1800" dirty="0" smtClean="0">
                <a:solidFill>
                  <a:srgbClr val="274E75"/>
                </a:solidFill>
                <a:latin typeface="Arial Black" pitchFamily="34" charset="0"/>
              </a:rPr>
              <a:t>при изучении теории вероятностей следует сосредоточиться на решении простейших задач с небольшим числом вариантов, где возможно явное описание и анализ ситуации. </a:t>
            </a:r>
          </a:p>
          <a:p>
            <a:endParaRPr lang="ru-RU" dirty="0">
              <a:solidFill>
                <a:srgbClr val="274E75"/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000108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Arial Black" pitchFamily="34" charset="0"/>
              </a:rPr>
              <a:t>Областная контрольная работа </a:t>
            </a:r>
            <a:br>
              <a:rPr lang="ru-RU" b="1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Arial Black" pitchFamily="34" charset="0"/>
              </a:rPr>
              <a:t>по физике, 10-й класс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428736"/>
            <a:ext cx="8572528" cy="5214974"/>
          </a:xfrm>
        </p:spPr>
        <p:txBody>
          <a:bodyPr/>
          <a:lstStyle/>
          <a:p>
            <a:pPr>
              <a:buNone/>
            </a:pP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	</a:t>
            </a:r>
            <a:r>
              <a:rPr lang="ru-RU" sz="2200" dirty="0" smtClean="0">
                <a:solidFill>
                  <a:srgbClr val="7030A0"/>
                </a:solidFill>
                <a:latin typeface="Arial Black" pitchFamily="34" charset="0"/>
              </a:rPr>
              <a:t>23.10.2015г.  </a:t>
            </a: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в 10-х классах образовательных организаций  г.Челябинска проведена контрольная работа по физике (приказ МО Челябинской области от 07.10.2015 № 01/2860).</a:t>
            </a:r>
          </a:p>
          <a:p>
            <a:pPr>
              <a:buNone/>
            </a:pP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		</a:t>
            </a:r>
            <a:r>
              <a:rPr lang="ru-RU" sz="2200" dirty="0" smtClean="0">
                <a:solidFill>
                  <a:srgbClr val="7030A0"/>
                </a:solidFill>
                <a:latin typeface="Arial Black" pitchFamily="34" charset="0"/>
              </a:rPr>
              <a:t>Цели работы: 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оценить уровень освоения наиболее значимых содержательных элементов стандарта по физике основной школы и овладение наиболее важными видами деятельности, 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выявить элементы содержания, </a:t>
            </a:r>
          </a:p>
          <a:p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вызывающие наибольшие затруднения.</a:t>
            </a:r>
          </a:p>
          <a:p>
            <a:pPr>
              <a:buNone/>
            </a:pP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		Количество участников:  </a:t>
            </a:r>
          </a:p>
          <a:p>
            <a:pPr algn="ctr">
              <a:buFont typeface="Wingdings" pitchFamily="2" charset="2"/>
              <a:buChar char="v"/>
            </a:pPr>
            <a:r>
              <a:rPr lang="ru-RU" sz="2200" dirty="0" smtClean="0">
                <a:solidFill>
                  <a:srgbClr val="7030A0"/>
                </a:solidFill>
                <a:latin typeface="Arial Black" pitchFamily="34" charset="0"/>
              </a:rPr>
              <a:t> 4324  учащихся,   </a:t>
            </a:r>
          </a:p>
          <a:p>
            <a:pPr algn="ctr">
              <a:buFont typeface="Wingdings" pitchFamily="2" charset="2"/>
              <a:buChar char="v"/>
            </a:pPr>
            <a:r>
              <a:rPr lang="ru-RU" sz="2200" dirty="0" smtClean="0">
                <a:solidFill>
                  <a:srgbClr val="7030A0"/>
                </a:solidFill>
                <a:latin typeface="Arial Black" pitchFamily="34" charset="0"/>
              </a:rPr>
              <a:t>122 организации</a:t>
            </a:r>
            <a:endParaRPr lang="ru-RU" sz="2200" dirty="0">
              <a:latin typeface="Arial Black" pitchFamily="34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383" y="4429132"/>
            <a:ext cx="2003617" cy="242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0"/>
            <a:ext cx="2500330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64" y="357166"/>
            <a:ext cx="6143636" cy="1928826"/>
          </a:xfrm>
        </p:spPr>
        <p:txBody>
          <a:bodyPr/>
          <a:lstStyle/>
          <a:p>
            <a:r>
              <a:rPr lang="ru-RU" b="1" dirty="0" smtClean="0">
                <a:solidFill>
                  <a:srgbClr val="7F3094"/>
                </a:solidFill>
                <a:latin typeface="Arial Black" pitchFamily="34" charset="0"/>
              </a:rPr>
              <a:t>Распределение заданий </a:t>
            </a:r>
            <a:br>
              <a:rPr lang="ru-RU" b="1" dirty="0" smtClean="0">
                <a:solidFill>
                  <a:srgbClr val="7F3094"/>
                </a:solidFill>
                <a:latin typeface="Arial Black" pitchFamily="34" charset="0"/>
              </a:rPr>
            </a:br>
            <a:r>
              <a:rPr lang="ru-RU" b="1" dirty="0" smtClean="0">
                <a:solidFill>
                  <a:srgbClr val="7F3094"/>
                </a:solidFill>
                <a:latin typeface="Arial Black" pitchFamily="34" charset="0"/>
              </a:rPr>
              <a:t>по уровням сложности</a:t>
            </a:r>
            <a:endParaRPr lang="ru-RU" dirty="0">
              <a:solidFill>
                <a:srgbClr val="7F3094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500306"/>
          <a:ext cx="8501122" cy="38004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5281"/>
                <a:gridCol w="1245854"/>
                <a:gridCol w="1832138"/>
                <a:gridCol w="3297849"/>
              </a:tblGrid>
              <a:tr h="192882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Уровень </a:t>
                      </a:r>
                      <a:b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</a:br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сложности задания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Кол-во </a:t>
                      </a:r>
                      <a:r>
                        <a:rPr lang="ru-RU" sz="18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зада-ний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Макси-мальный</a:t>
                      </a:r>
                      <a:r>
                        <a:rPr lang="ru-RU" sz="18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первичный балл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% первичного балла 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за задания данного уровня сложности от максимального</a:t>
                      </a:r>
                      <a:r>
                        <a:rPr lang="ru-RU" sz="18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 Black" pitchFamily="34" charset="0"/>
                        </a:rPr>
                        <a:t> первичного балла за всю работу, равного 16</a:t>
                      </a:r>
                      <a:endParaRPr lang="ru-RU" sz="18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3080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Базовый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13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13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81,25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63080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Повышенный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3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3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18,75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60998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Итого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16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16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100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000108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Arial Black" pitchFamily="34" charset="0"/>
              </a:rPr>
              <a:t>Результаты выполнения по заданиям базового уровня ( в %)</a:t>
            </a:r>
            <a:endParaRPr lang="ru-RU" dirty="0"/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500174"/>
          <a:ext cx="8286808" cy="4905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214422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Результаты выполнения заданий повышенного уровня (в %)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28662" y="1643050"/>
          <a:ext cx="7143800" cy="4500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928670"/>
          </a:xfrm>
        </p:spPr>
        <p:txBody>
          <a:bodyPr/>
          <a:lstStyle/>
          <a:p>
            <a:r>
              <a:rPr lang="ru-RU" sz="3000" dirty="0" smtClean="0">
                <a:solidFill>
                  <a:srgbClr val="7030A0"/>
                </a:solidFill>
                <a:latin typeface="Arial Black" pitchFamily="34" charset="0"/>
              </a:rPr>
              <a:t>Распределение учащихся по количеству полученных тестовых баллов</a:t>
            </a:r>
            <a:endParaRPr lang="ru-RU" sz="3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214422"/>
          <a:ext cx="8572560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14282" y="5072074"/>
            <a:ext cx="8715436" cy="121444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Доля уч-ся, выполнивших менее 5 заданий – </a:t>
            </a:r>
            <a:r>
              <a:rPr lang="ru-RU" sz="20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18%</a:t>
            </a:r>
            <a:r>
              <a:rPr lang="ru-RU" sz="20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(771 </a:t>
            </a:r>
            <a:r>
              <a:rPr lang="ru-RU" sz="2000" b="1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уч</a:t>
            </a:r>
            <a:r>
              <a:rPr lang="ru-RU" sz="20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.);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Доля уч-ся, выполнивших работу на «4» и «5» – </a:t>
            </a:r>
            <a:r>
              <a:rPr lang="ru-RU" sz="20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40%</a:t>
            </a:r>
            <a:r>
              <a:rPr lang="ru-RU" sz="20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(1730 </a:t>
            </a:r>
            <a:r>
              <a:rPr lang="ru-RU" sz="2000" b="1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уч</a:t>
            </a:r>
            <a:r>
              <a:rPr lang="ru-RU" sz="20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.)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Средний тестовый балл по городу составил </a:t>
            </a:r>
            <a:r>
              <a:rPr lang="ru-RU" sz="20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8,1</a:t>
            </a:r>
            <a:r>
              <a:rPr lang="ru-RU" sz="20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(из мах.- 16 баллов) </a:t>
            </a:r>
            <a:endParaRPr lang="ru-RU" sz="2000" b="1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00496" y="4071942"/>
            <a:ext cx="214314" cy="2143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000108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% учащихся, выполнивших верно задания контрольной работы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214422"/>
          <a:ext cx="8643998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42976" y="6143644"/>
            <a:ext cx="2857520" cy="4286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</a:rPr>
              <a:t>№ задания</a:t>
            </a:r>
            <a:endParaRPr lang="ru-RU" sz="2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1214422"/>
            <a:ext cx="428596" cy="521497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2000" b="1" dirty="0" smtClean="0"/>
              <a:t>% от общего числа учащихся профиля</a:t>
            </a:r>
            <a:endParaRPr lang="ru-RU" sz="2000" b="1" dirty="0"/>
          </a:p>
        </p:txBody>
      </p:sp>
    </p:spTree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09684"/>
          </a:xfrm>
        </p:spPr>
        <p:txBody>
          <a:bodyPr/>
          <a:lstStyle/>
          <a:p>
            <a:r>
              <a:rPr lang="ru-RU" sz="3000" dirty="0" smtClean="0">
                <a:solidFill>
                  <a:srgbClr val="7030A0"/>
                </a:solidFill>
                <a:latin typeface="Arial Black" pitchFamily="34" charset="0"/>
              </a:rPr>
              <a:t>Распределение учащихся по количеству тестовых баллов по базовому и профильному уровню (%)</a:t>
            </a:r>
            <a:endParaRPr lang="ru-RU" sz="3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643050"/>
          <a:ext cx="8572560" cy="4857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142984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Arial Black" pitchFamily="34" charset="0"/>
              </a:rPr>
              <a:t>Результаты диагностики</a:t>
            </a:r>
            <a:br>
              <a:rPr lang="ru-RU" b="1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Arial Black" pitchFamily="34" charset="0"/>
              </a:rPr>
              <a:t>для базового уровня: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8501122" cy="521493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Усвоена на достаточном уровне тема «Механическое движение. Равномерное и равноускоренное движение» - </a:t>
            </a:r>
            <a:r>
              <a:rPr lang="ru-RU" sz="2600" dirty="0" smtClean="0">
                <a:solidFill>
                  <a:srgbClr val="C00000"/>
                </a:solidFill>
              </a:rPr>
              <a:t>70%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Не достигнут необходимый уровень освоения для целого ряда контролируемых элементов содержания: задания №№ </a:t>
            </a:r>
            <a:r>
              <a:rPr lang="ru-RU" dirty="0" smtClean="0">
                <a:solidFill>
                  <a:srgbClr val="C00000"/>
                </a:solidFill>
              </a:rPr>
              <a:t>5, 6, 7, 9, 10, 11, 13, 14, 15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Не сформированы в достаточной степени умения применять знания при решении задач различного уровня сложности: </a:t>
            </a:r>
          </a:p>
          <a:p>
            <a:pPr lvl="0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		</a:t>
            </a:r>
            <a:r>
              <a:rPr lang="ru-RU" sz="2600" dirty="0" smtClean="0">
                <a:solidFill>
                  <a:srgbClr val="C00000"/>
                </a:solidFill>
              </a:rPr>
              <a:t>42%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</a:rPr>
              <a:t> - задание 5, 6, </a:t>
            </a:r>
          </a:p>
          <a:p>
            <a:pPr lvl="0"/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</a:rPr>
              <a:t>		</a:t>
            </a:r>
            <a:r>
              <a:rPr lang="ru-RU" sz="2600" dirty="0" smtClean="0">
                <a:solidFill>
                  <a:srgbClr val="C00000"/>
                </a:solidFill>
              </a:rPr>
              <a:t>35%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</a:rPr>
              <a:t> - задание 9, </a:t>
            </a:r>
          </a:p>
          <a:p>
            <a:pPr lvl="0"/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</a:rPr>
              <a:t>		</a:t>
            </a:r>
            <a:r>
              <a:rPr lang="ru-RU" sz="2600" dirty="0" smtClean="0">
                <a:solidFill>
                  <a:srgbClr val="C00000"/>
                </a:solidFill>
              </a:rPr>
              <a:t>34%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</a:rPr>
              <a:t> - задание 14.</a:t>
            </a:r>
            <a:endParaRPr lang="ru-RU" sz="2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85728"/>
            <a:ext cx="6858016" cy="1357322"/>
          </a:xfrm>
        </p:spPr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Стартовая диагностика </a:t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>по математике, 10-й </a:t>
            </a:r>
            <a:r>
              <a:rPr lang="ru-RU" dirty="0" err="1" smtClean="0">
                <a:latin typeface="Arial Black" pitchFamily="34" charset="0"/>
              </a:rPr>
              <a:t>кл</a:t>
            </a:r>
            <a:r>
              <a:rPr lang="ru-RU" dirty="0" smtClean="0">
                <a:latin typeface="Arial Black" pitchFamily="34" charset="0"/>
              </a:rPr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571612"/>
            <a:ext cx="8429652" cy="49053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	</a:t>
            </a:r>
            <a:r>
              <a:rPr lang="ru-RU" sz="2200" dirty="0" smtClean="0">
                <a:solidFill>
                  <a:srgbClr val="002060"/>
                </a:solidFill>
                <a:latin typeface="Arial Black" pitchFamily="34" charset="0"/>
              </a:rPr>
              <a:t>В период с 26.10.2015  по 07.11.2015гг проведена диагностическая работа по математике в 10-х </a:t>
            </a:r>
            <a:r>
              <a:rPr lang="ru-RU" sz="2200" dirty="0" err="1" smtClean="0">
                <a:solidFill>
                  <a:srgbClr val="002060"/>
                </a:solidFill>
                <a:latin typeface="Arial Black" pitchFamily="34" charset="0"/>
              </a:rPr>
              <a:t>кл</a:t>
            </a:r>
            <a:r>
              <a:rPr lang="ru-RU" sz="2200" dirty="0" smtClean="0">
                <a:solidFill>
                  <a:srgbClr val="002060"/>
                </a:solidFill>
                <a:latin typeface="Arial Black" pitchFamily="34" charset="0"/>
              </a:rPr>
              <a:t>. </a:t>
            </a:r>
            <a:r>
              <a:rPr lang="ru-RU" sz="2200" b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(Приказ Комитета по делам образования г. Челябинска  №1435-у от 15.10.2015).</a:t>
            </a:r>
          </a:p>
          <a:p>
            <a:pPr>
              <a:buNone/>
            </a:pPr>
            <a:r>
              <a:rPr lang="ru-RU" sz="2200" dirty="0" smtClean="0">
                <a:solidFill>
                  <a:srgbClr val="002060"/>
                </a:solidFill>
                <a:latin typeface="Arial Black" pitchFamily="34" charset="0"/>
              </a:rPr>
              <a:t>	</a:t>
            </a:r>
            <a:r>
              <a:rPr lang="ru-RU" sz="2600" dirty="0" smtClean="0">
                <a:solidFill>
                  <a:srgbClr val="7030A0"/>
                </a:solidFill>
                <a:latin typeface="Arial Black" pitchFamily="34" charset="0"/>
              </a:rPr>
              <a:t>Цели проведения:</a:t>
            </a:r>
          </a:p>
          <a:p>
            <a:pPr lvl="0">
              <a:buFont typeface="Arial" pitchFamily="34" charset="0"/>
              <a:buChar char="•"/>
            </a:pPr>
            <a:r>
              <a:rPr lang="ru-RU" sz="2200" dirty="0" smtClean="0">
                <a:solidFill>
                  <a:srgbClr val="002060"/>
                </a:solidFill>
                <a:latin typeface="Arial Black" pitchFamily="34" charset="0"/>
              </a:rPr>
              <a:t>диагностика </a:t>
            </a:r>
            <a:r>
              <a:rPr lang="ru-RU" sz="2200" dirty="0" err="1" smtClean="0">
                <a:solidFill>
                  <a:srgbClr val="002060"/>
                </a:solidFill>
                <a:latin typeface="Arial Black" pitchFamily="34" charset="0"/>
              </a:rPr>
              <a:t>сформированности</a:t>
            </a:r>
            <a:r>
              <a:rPr lang="ru-RU" sz="2200" dirty="0" smtClean="0">
                <a:solidFill>
                  <a:srgbClr val="002060"/>
                </a:solidFill>
                <a:latin typeface="Arial Black" pitchFamily="34" charset="0"/>
              </a:rPr>
              <a:t> общих учебных умений и способов учебной деятельности, как одного из обязательных результатов обучения в основной школе;</a:t>
            </a:r>
          </a:p>
          <a:p>
            <a:pPr lvl="0">
              <a:buFont typeface="Arial" pitchFamily="34" charset="0"/>
              <a:buChar char="•"/>
            </a:pPr>
            <a:r>
              <a:rPr lang="ru-RU" sz="2200" dirty="0" smtClean="0">
                <a:solidFill>
                  <a:srgbClr val="002060"/>
                </a:solidFill>
                <a:latin typeface="Arial Black" pitchFamily="34" charset="0"/>
              </a:rPr>
              <a:t> выявление уровня подготовленности обучающихся к освоению основной образовательной программы среднего общего образования.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314200" cy="195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071546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Arial Black" pitchFamily="34" charset="0"/>
              </a:rPr>
              <a:t>Результаты диагностики</a:t>
            </a:r>
            <a:br>
              <a:rPr lang="ru-RU" b="1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Arial Black" pitchFamily="34" charset="0"/>
              </a:rPr>
              <a:t>для профильного уровня: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572560" cy="519114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ru-RU" dirty="0" smtClean="0"/>
              <a:t>Усвоены на достаточном уровне темы: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«Механическое движение. Равномерное и равноускоренное движение» - </a:t>
            </a:r>
            <a:r>
              <a:rPr lang="ru-RU" sz="2600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80%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Законы Ньютона. Силы в природе» - </a:t>
            </a:r>
            <a:r>
              <a:rPr lang="ru-RU" sz="2600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71%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«Свободное падение. Движение по окружности» - </a:t>
            </a:r>
            <a:r>
              <a:rPr lang="ru-RU" sz="2600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69%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«Тепловые явления»  - </a:t>
            </a:r>
            <a:r>
              <a:rPr lang="ru-RU" sz="2600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68%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ru-RU" dirty="0" smtClean="0"/>
              <a:t>Не достигнут необходимый уровень освоения по темам: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«Давление. Закон Архимеда» - </a:t>
            </a:r>
            <a:r>
              <a:rPr lang="ru-RU" sz="2600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57%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«Постоянный ток» - </a:t>
            </a:r>
            <a:r>
              <a:rPr lang="ru-RU" sz="2600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57%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«Магнитное поле. Электромагнитная индукция» - </a:t>
            </a:r>
            <a:r>
              <a:rPr lang="ru-RU" sz="2600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48%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6357950" cy="1571636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Общие проблемы для базового и профильного уровней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3116"/>
            <a:ext cx="8358246" cy="4500594"/>
          </a:xfrm>
        </p:spPr>
        <p:txBody>
          <a:bodyPr/>
          <a:lstStyle/>
          <a:p>
            <a:pPr marL="274320" lvl="1" indent="-274320">
              <a:buClr>
                <a:schemeClr val="accent3"/>
              </a:buClr>
              <a:buSzPct val="95000"/>
              <a:buNone/>
            </a:pP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1. Знания учащихся не являются  системными.</a:t>
            </a:r>
          </a:p>
          <a:p>
            <a:pPr>
              <a:buNone/>
            </a:pP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2. У всех учащихся проявилась недостаточная </a:t>
            </a:r>
            <a:r>
              <a:rPr lang="ru-RU" sz="2600" dirty="0" err="1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сформированность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: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умений применения полученных знаний при решении расчетных задач;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представлений о целостной физической картине мира;</a:t>
            </a:r>
          </a:p>
          <a:p>
            <a:pPr>
              <a:buFont typeface="Wingdings" pitchFamily="2" charset="2"/>
              <a:buChar char="Ø"/>
            </a:pP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знаний основных законов природы.</a:t>
            </a:r>
          </a:p>
          <a:p>
            <a:endParaRPr lang="ru-RU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0"/>
            <a:ext cx="2643174" cy="1982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7286644" cy="785818"/>
          </a:xfrm>
        </p:spPr>
        <p:txBody>
          <a:bodyPr/>
          <a:lstStyle/>
          <a:p>
            <a:pPr algn="l"/>
            <a:r>
              <a:rPr lang="ru-RU" sz="4400" dirty="0" smtClean="0">
                <a:solidFill>
                  <a:srgbClr val="7030A0"/>
                </a:solidFill>
                <a:latin typeface="Arial Black" pitchFamily="34" charset="0"/>
              </a:rPr>
              <a:t>Возможные причины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429684" cy="557216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Перегрузка школьного курса физики неоправданно большим объемом </a:t>
            </a:r>
          </a:p>
          <a:p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	обязательных академических знаний,  необходимость изучения множества </a:t>
            </a:r>
          </a:p>
          <a:p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	частных законов физики в ущерб основным;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Недостаточная работа учителей-предметников по предупреждению типичных  затруднений учащихся в усвоении базового учебного материала;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Однообразие форм текущего контроля;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Недостаточная работа по развитию у учащихся абстрактного и логического мышления;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Низкий уровень практической направленности в изучении той или иной темы.</a:t>
            </a:r>
            <a:endParaRPr lang="ru-RU" sz="22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3076" name="Picture 4" descr="http://fs.nashaucheba.ru/tw_files2/urls_3/1293/d-1292812/1292812_html_324df5e2.pn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-428652"/>
            <a:ext cx="3214710" cy="2592998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533400"/>
          </a:xfrm>
        </p:spPr>
        <p:txBody>
          <a:bodyPr/>
          <a:lstStyle/>
          <a:p>
            <a:r>
              <a:rPr lang="ru-RU" sz="4000" dirty="0" smtClean="0">
                <a:solidFill>
                  <a:srgbClr val="7030A0"/>
                </a:solidFill>
                <a:latin typeface="Arial Black" pitchFamily="34" charset="0"/>
              </a:rPr>
              <a:t>Рекомендации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928670"/>
            <a:ext cx="8429652" cy="5715000"/>
          </a:xfrm>
        </p:spPr>
        <p:txBody>
          <a:bodyPr/>
          <a:lstStyle/>
          <a:p>
            <a:pPr>
              <a:buNone/>
            </a:pPr>
            <a:r>
              <a:rPr lang="ru-RU" sz="4000" dirty="0" smtClean="0">
                <a:solidFill>
                  <a:srgbClr val="274E75"/>
                </a:solidFill>
              </a:rPr>
              <a:t>Учителям физики: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использовать эффективные приемы и методы преподавания, инновационные  технологии;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анализировать результаты проверочных работ, выявлять причины </a:t>
            </a:r>
            <a:r>
              <a:rPr lang="ru-RU" sz="2000" dirty="0" err="1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неуспешности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учащихся и определять способы повышения качества обучения учащихся;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систематически вести работу по повторению и обобщению изученного материала;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использовать рациональные приемы повторения изученного материала;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обратить внимание на развитие привычки самоконтроля, осмысленность выполнения заданий;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в системе планировать индивидуальную работу с учащимися.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2626" y="0"/>
            <a:ext cx="1861374" cy="2212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214290"/>
            <a:ext cx="6500858" cy="1571636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Регламент проведения диагностических работ </a:t>
            </a:r>
            <a:b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на </a:t>
            </a:r>
            <a:r>
              <a:rPr lang="en-GB" dirty="0" smtClean="0">
                <a:solidFill>
                  <a:srgbClr val="7030A0"/>
                </a:solidFill>
                <a:latin typeface="Arial Black" pitchFamily="34" charset="0"/>
              </a:rPr>
              <a:t>I</a:t>
            </a: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 полугодие 2016 г. </a:t>
            </a:r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48" y="2071677"/>
          <a:ext cx="7772400" cy="411575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90800"/>
                <a:gridCol w="2767050"/>
                <a:gridCol w="2414550"/>
              </a:tblGrid>
              <a:tr h="932476"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>
                          <a:solidFill>
                            <a:schemeClr val="bg1"/>
                          </a:solidFill>
                        </a:rPr>
                        <a:t>Срок проведения</a:t>
                      </a:r>
                      <a:endParaRPr lang="ru-RU" sz="2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Наименование</a:t>
                      </a:r>
                      <a:endParaRPr lang="ru-RU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Участники</a:t>
                      </a:r>
                      <a:endParaRPr lang="ru-RU" sz="2600" dirty="0"/>
                    </a:p>
                  </a:txBody>
                  <a:tcPr/>
                </a:tc>
              </a:tr>
              <a:tr h="482315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Январь</a:t>
                      </a:r>
                      <a:endParaRPr lang="ru-RU" sz="2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Русский язык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9, 11 класс</a:t>
                      </a:r>
                    </a:p>
                  </a:txBody>
                  <a:tcPr/>
                </a:tc>
              </a:tr>
              <a:tr h="482315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Апрель</a:t>
                      </a:r>
                      <a:endParaRPr lang="ru-RU" sz="2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Математика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6 класс</a:t>
                      </a:r>
                    </a:p>
                  </a:txBody>
                  <a:tcPr/>
                </a:tc>
              </a:tr>
              <a:tr h="482315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Апрель</a:t>
                      </a:r>
                      <a:endParaRPr lang="ru-RU" sz="2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Геометрия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8 класс</a:t>
                      </a:r>
                      <a:endParaRPr lang="ru-RU" sz="2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868167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Апрель</a:t>
                      </a:r>
                      <a:endParaRPr lang="ru-RU" sz="2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Русский язык, математика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9 класс</a:t>
                      </a:r>
                    </a:p>
                  </a:txBody>
                  <a:tcPr/>
                </a:tc>
              </a:tr>
              <a:tr h="868167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Апрель</a:t>
                      </a:r>
                      <a:endParaRPr lang="ru-RU" sz="2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Русский язык, математика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11 класс</a:t>
                      </a:r>
                      <a:endParaRPr lang="ru-RU" sz="2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357422" cy="201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358246" cy="4976826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ru-RU" sz="1000" dirty="0" smtClean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r>
              <a:rPr lang="ru-RU" sz="50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Спасибо за внимание.</a:t>
            </a:r>
          </a:p>
          <a:p>
            <a:endParaRPr lang="ru-RU" sz="45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МБОУ ДПО УМЦ г.Челябинска</a:t>
            </a:r>
          </a:p>
          <a:p>
            <a:pPr algn="ctr"/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Отдел оценки качества образования</a:t>
            </a:r>
          </a:p>
          <a:p>
            <a:pPr algn="ctr"/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Тел. 798-25-57,  798-21-27</a:t>
            </a:r>
            <a:endParaRPr lang="ru-RU" sz="32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6643702" cy="1214422"/>
          </a:xfrm>
        </p:spPr>
        <p:txBody>
          <a:bodyPr/>
          <a:lstStyle/>
          <a:p>
            <a:r>
              <a:rPr lang="ru-RU" sz="4000" dirty="0" smtClean="0">
                <a:latin typeface="Arial Black" pitchFamily="34" charset="0"/>
              </a:rPr>
              <a:t>Участники стартовой диагностики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85786" y="928670"/>
          <a:ext cx="8358214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0"/>
            <a:ext cx="2192544" cy="242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71480"/>
            <a:ext cx="8572528" cy="5810272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dirty="0" smtClean="0">
                <a:solidFill>
                  <a:srgbClr val="002060"/>
                </a:solidFill>
                <a:latin typeface="Arial Black" pitchFamily="34" charset="0"/>
              </a:rPr>
              <a:t>Диагностическая работа состояла из трёх модулей: «Алгебра», «Геометрия», «Реальная математика». </a:t>
            </a:r>
          </a:p>
          <a:p>
            <a:r>
              <a:rPr lang="ru-RU" sz="2200" dirty="0" smtClean="0">
                <a:solidFill>
                  <a:srgbClr val="002060"/>
                </a:solidFill>
                <a:latin typeface="Arial Black" pitchFamily="34" charset="0"/>
              </a:rPr>
              <a:t>В модуль </a:t>
            </a:r>
            <a:r>
              <a:rPr lang="ru-RU" sz="2200" dirty="0" smtClean="0">
                <a:solidFill>
                  <a:srgbClr val="7030A0"/>
                </a:solidFill>
                <a:latin typeface="Arial Black" pitchFamily="34" charset="0"/>
              </a:rPr>
              <a:t>«Алгебра»</a:t>
            </a:r>
            <a:r>
              <a:rPr lang="ru-RU" sz="2200" dirty="0" smtClean="0">
                <a:solidFill>
                  <a:srgbClr val="002060"/>
                </a:solidFill>
                <a:latin typeface="Arial Black" pitchFamily="34" charset="0"/>
              </a:rPr>
              <a:t> включено 9 заданий: </a:t>
            </a:r>
          </a:p>
          <a:p>
            <a:pPr algn="ctr">
              <a:buFont typeface="Wingdings" pitchFamily="2" charset="2"/>
              <a:buChar char="v"/>
            </a:pPr>
            <a:r>
              <a:rPr lang="ru-RU" sz="2200" dirty="0" smtClean="0">
                <a:solidFill>
                  <a:srgbClr val="002060"/>
                </a:solidFill>
                <a:latin typeface="Arial Black" pitchFamily="34" charset="0"/>
              </a:rPr>
              <a:t>в части  1 – 8 заданий (№1–8); </a:t>
            </a:r>
          </a:p>
          <a:p>
            <a:pPr algn="ctr">
              <a:buFont typeface="Wingdings" pitchFamily="2" charset="2"/>
              <a:buChar char="v"/>
            </a:pPr>
            <a:r>
              <a:rPr lang="ru-RU" sz="2200" dirty="0" smtClean="0">
                <a:solidFill>
                  <a:srgbClr val="002060"/>
                </a:solidFill>
                <a:latin typeface="Arial Black" pitchFamily="34" charset="0"/>
              </a:rPr>
              <a:t>в части 2 – 1 задание (№16). </a:t>
            </a:r>
          </a:p>
          <a:p>
            <a:r>
              <a:rPr lang="ru-RU" sz="2200" dirty="0" smtClean="0">
                <a:solidFill>
                  <a:srgbClr val="002060"/>
                </a:solidFill>
                <a:latin typeface="Arial Black" pitchFamily="34" charset="0"/>
              </a:rPr>
              <a:t>Модуль </a:t>
            </a:r>
            <a:r>
              <a:rPr lang="ru-RU" sz="2200" dirty="0" smtClean="0">
                <a:solidFill>
                  <a:srgbClr val="7030A0"/>
                </a:solidFill>
                <a:latin typeface="Arial Black" pitchFamily="34" charset="0"/>
              </a:rPr>
              <a:t>«Геометрия»</a:t>
            </a:r>
            <a:r>
              <a:rPr lang="ru-RU" sz="2200" dirty="0" smtClean="0">
                <a:solidFill>
                  <a:srgbClr val="002060"/>
                </a:solidFill>
                <a:latin typeface="Arial Black" pitchFamily="34" charset="0"/>
              </a:rPr>
              <a:t> содержал 5 заданий: </a:t>
            </a:r>
          </a:p>
          <a:p>
            <a:pPr algn="ctr">
              <a:buFont typeface="Wingdings" pitchFamily="2" charset="2"/>
              <a:buChar char="v"/>
            </a:pPr>
            <a:r>
              <a:rPr lang="ru-RU" sz="2200" dirty="0" smtClean="0">
                <a:solidFill>
                  <a:srgbClr val="002060"/>
                </a:solidFill>
                <a:latin typeface="Arial Black" pitchFamily="34" charset="0"/>
              </a:rPr>
              <a:t>в части 1 – 4 задания (№9-12); </a:t>
            </a:r>
          </a:p>
          <a:p>
            <a:pPr algn="ctr">
              <a:buFont typeface="Wingdings" pitchFamily="2" charset="2"/>
              <a:buChar char="v"/>
            </a:pPr>
            <a:r>
              <a:rPr lang="ru-RU" sz="2200" dirty="0" smtClean="0">
                <a:solidFill>
                  <a:srgbClr val="002060"/>
                </a:solidFill>
                <a:latin typeface="Arial Black" pitchFamily="34" charset="0"/>
              </a:rPr>
              <a:t>в части 2 – 1 задание (№17). </a:t>
            </a:r>
          </a:p>
          <a:p>
            <a:r>
              <a:rPr lang="ru-RU" sz="2200" dirty="0" smtClean="0">
                <a:solidFill>
                  <a:srgbClr val="002060"/>
                </a:solidFill>
                <a:latin typeface="Arial Black" pitchFamily="34" charset="0"/>
              </a:rPr>
              <a:t>В модуль </a:t>
            </a:r>
            <a:r>
              <a:rPr lang="ru-RU" sz="2200" dirty="0" smtClean="0">
                <a:solidFill>
                  <a:srgbClr val="7030A0"/>
                </a:solidFill>
                <a:latin typeface="Arial Black" pitchFamily="34" charset="0"/>
              </a:rPr>
              <a:t>«Реальная математика» </a:t>
            </a:r>
            <a:r>
              <a:rPr lang="ru-RU" sz="2200" dirty="0" smtClean="0">
                <a:solidFill>
                  <a:srgbClr val="002060"/>
                </a:solidFill>
                <a:latin typeface="Arial Black" pitchFamily="34" charset="0"/>
              </a:rPr>
              <a:t>включено 3 задания (№13–15).</a:t>
            </a:r>
          </a:p>
          <a:p>
            <a:r>
              <a:rPr lang="ru-RU" sz="2200" dirty="0" smtClean="0">
                <a:solidFill>
                  <a:srgbClr val="002060"/>
                </a:solidFill>
                <a:latin typeface="Arial Black" pitchFamily="34" charset="0"/>
              </a:rPr>
              <a:t>Диагностическая работа состояла из 17 заданий: </a:t>
            </a:r>
          </a:p>
          <a:p>
            <a:pPr>
              <a:buNone/>
            </a:pPr>
            <a:r>
              <a:rPr lang="ru-RU" sz="2200" dirty="0" smtClean="0">
                <a:solidFill>
                  <a:srgbClr val="002060"/>
                </a:solidFill>
                <a:latin typeface="Arial Black" pitchFamily="34" charset="0"/>
              </a:rPr>
              <a:t>    - 15 заданий базового уровня, </a:t>
            </a:r>
          </a:p>
          <a:p>
            <a:pPr>
              <a:buNone/>
            </a:pPr>
            <a:r>
              <a:rPr lang="ru-RU" sz="2200" dirty="0" smtClean="0">
                <a:solidFill>
                  <a:srgbClr val="002060"/>
                </a:solidFill>
                <a:latin typeface="Arial Black" pitchFamily="34" charset="0"/>
              </a:rPr>
              <a:t>	- 2 задания повышенного уровня.</a:t>
            </a:r>
          </a:p>
          <a:p>
            <a:r>
              <a:rPr lang="ru-RU" sz="2200" dirty="0" smtClean="0">
                <a:solidFill>
                  <a:srgbClr val="002060"/>
                </a:solidFill>
                <a:latin typeface="Arial Black" pitchFamily="34" charset="0"/>
              </a:rPr>
              <a:t>Максимальный балл за всю работу – </a:t>
            </a:r>
            <a:r>
              <a:rPr lang="ru-RU" sz="2600" dirty="0" smtClean="0">
                <a:solidFill>
                  <a:srgbClr val="7030A0"/>
                </a:solidFill>
                <a:latin typeface="Arial Black" pitchFamily="34" charset="0"/>
              </a:rPr>
              <a:t>19</a:t>
            </a:r>
            <a:r>
              <a:rPr lang="ru-RU" sz="2200" dirty="0" smtClean="0">
                <a:solidFill>
                  <a:srgbClr val="002060"/>
                </a:solidFill>
                <a:latin typeface="Arial Black" pitchFamily="34" charset="0"/>
              </a:rPr>
              <a:t>.</a:t>
            </a:r>
            <a:endParaRPr lang="ru-RU" sz="2200" dirty="0"/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71480"/>
            <a:ext cx="8215370" cy="5715040"/>
          </a:xfrm>
        </p:spPr>
        <p:txBody>
          <a:bodyPr/>
          <a:lstStyle/>
          <a:p>
            <a:r>
              <a:rPr lang="ru-RU" sz="2800" dirty="0" smtClean="0">
                <a:solidFill>
                  <a:srgbClr val="002060"/>
                </a:solidFill>
              </a:rPr>
              <a:t>			Доля учащихся, выполнивших 		менее 10 заданий, составляет 			</a:t>
            </a: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22%</a:t>
            </a:r>
            <a:r>
              <a:rPr lang="ru-RU" sz="2800" dirty="0" smtClean="0">
                <a:solidFill>
                  <a:srgbClr val="002060"/>
                </a:solidFill>
              </a:rPr>
              <a:t> от числа участников 			стартовой диагностики (904 чел).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</a:rPr>
              <a:t>Доля учащихся, выполнивших 10-15 заданий – </a:t>
            </a: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54%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(2186 чел).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</a:rPr>
              <a:t>Доля учащихся, выполнивших  16 и более заданий – </a:t>
            </a: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23%</a:t>
            </a:r>
            <a:r>
              <a:rPr lang="ru-RU" sz="2800" dirty="0" smtClean="0">
                <a:solidFill>
                  <a:srgbClr val="002060"/>
                </a:solidFill>
              </a:rPr>
              <a:t> (932 чел).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</a:rPr>
              <a:t>Каждый </a:t>
            </a: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пятый</a:t>
            </a:r>
            <a:r>
              <a:rPr lang="ru-RU" sz="2800" dirty="0" smtClean="0">
                <a:solidFill>
                  <a:srgbClr val="002060"/>
                </a:solidFill>
              </a:rPr>
              <a:t> обучающийся имеет неудовлетворительный и низкий уровень подготовки по математике за курс основной школы. 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14546" cy="2357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000108"/>
          </a:xfrm>
        </p:spPr>
        <p:txBody>
          <a:bodyPr/>
          <a:lstStyle/>
          <a:p>
            <a:r>
              <a:rPr lang="ru-RU" sz="4000" dirty="0" smtClean="0">
                <a:latin typeface="Arial Black" pitchFamily="34" charset="0"/>
              </a:rPr>
              <a:t>Модуль «Алгебра»,</a:t>
            </a:r>
            <a:br>
              <a:rPr lang="ru-RU" sz="4000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>% выполнения заданий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85786" y="1214422"/>
          <a:ext cx="8143900" cy="5429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txBody>
          <a:bodyPr/>
          <a:lstStyle/>
          <a:p>
            <a:r>
              <a:rPr lang="ru-RU" sz="4000" dirty="0" smtClean="0">
                <a:latin typeface="Arial Black" pitchFamily="34" charset="0"/>
              </a:rPr>
              <a:t>Модуль «Геометрия»,</a:t>
            </a:r>
            <a:br>
              <a:rPr lang="ru-RU" sz="4000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>% выполнения заданий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28662" y="1285860"/>
          <a:ext cx="7715304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000108"/>
          </a:xfrm>
        </p:spPr>
        <p:txBody>
          <a:bodyPr/>
          <a:lstStyle/>
          <a:p>
            <a:r>
              <a:rPr lang="ru-RU" sz="3500" dirty="0" smtClean="0">
                <a:latin typeface="Arial Black" pitchFamily="34" charset="0"/>
              </a:rPr>
              <a:t>Модуль «Реальная математика»,</a:t>
            </a:r>
            <a:br>
              <a:rPr lang="ru-RU" sz="3500" dirty="0" smtClean="0">
                <a:latin typeface="Arial Black" pitchFamily="34" charset="0"/>
              </a:rPr>
            </a:br>
            <a:r>
              <a:rPr lang="ru-RU" sz="3500" dirty="0" smtClean="0">
                <a:latin typeface="Arial Black" pitchFamily="34" charset="0"/>
              </a:rPr>
              <a:t>% выполнения заданий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85786" y="1142984"/>
          <a:ext cx="7715304" cy="5572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857232"/>
          </a:xfrm>
        </p:spPr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Задания повышенной сложности,</a:t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>% выполнения заданий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85786" y="1285860"/>
          <a:ext cx="7786742" cy="5357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cloud_skipper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Impact"/>
        <a:ea typeface=""/>
        <a:cs typeface=""/>
      </a:majorFont>
      <a:minorFont>
        <a:latin typeface="Eurostil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cloud_skipper</Template>
  <TotalTime>960</TotalTime>
  <Words>663</Words>
  <Application>Microsoft Office PowerPoint</Application>
  <PresentationFormat>Экран (4:3)</PresentationFormat>
  <Paragraphs>231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cloud_skipper</vt:lpstr>
      <vt:lpstr>Итоги проведения диагностических работ учащимися  10-х классов</vt:lpstr>
      <vt:lpstr>Стартовая диагностика  по математике, 10-й кл.</vt:lpstr>
      <vt:lpstr>Участники стартовой диагностики</vt:lpstr>
      <vt:lpstr>Слайд 4</vt:lpstr>
      <vt:lpstr>Слайд 5</vt:lpstr>
      <vt:lpstr>Модуль «Алгебра», % выполнения заданий</vt:lpstr>
      <vt:lpstr>Модуль «Геометрия», % выполнения заданий</vt:lpstr>
      <vt:lpstr>Модуль «Реальная математика», % выполнения заданий</vt:lpstr>
      <vt:lpstr>Задания повышенной сложности, % выполнения заданий</vt:lpstr>
      <vt:lpstr>Выводы по результатам стартовой диагностики по математике 10 кл.</vt:lpstr>
      <vt:lpstr>Рекомендации</vt:lpstr>
      <vt:lpstr>Областная контрольная работа  по физике, 10-й класс</vt:lpstr>
      <vt:lpstr>Распределение заданий  по уровням сложности</vt:lpstr>
      <vt:lpstr>Результаты выполнения по заданиям базового уровня ( в %)</vt:lpstr>
      <vt:lpstr>Результаты выполнения заданий повышенного уровня (в %)</vt:lpstr>
      <vt:lpstr>Распределение учащихся по количеству полученных тестовых баллов</vt:lpstr>
      <vt:lpstr>% учащихся, выполнивших верно задания контрольной работы</vt:lpstr>
      <vt:lpstr>Распределение учащихся по количеству тестовых баллов по базовому и профильному уровню (%)</vt:lpstr>
      <vt:lpstr>Результаты диагностики для базового уровня:</vt:lpstr>
      <vt:lpstr>Результаты диагностики для профильного уровня:</vt:lpstr>
      <vt:lpstr>Общие проблемы для базового и профильного уровней</vt:lpstr>
      <vt:lpstr>Возможные причины</vt:lpstr>
      <vt:lpstr>Рекомендации</vt:lpstr>
      <vt:lpstr>Регламент проведения диагностических работ  на I полугодие 2016 г. 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Муниципальная система оценки качества образования</dc:title>
  <dc:creator>Кемерова</dc:creator>
  <cp:lastModifiedBy>Пользователь</cp:lastModifiedBy>
  <cp:revision>118</cp:revision>
  <cp:lastPrinted>2015-08-20T10:53:21Z</cp:lastPrinted>
  <dcterms:created xsi:type="dcterms:W3CDTF">2015-08-19T15:43:50Z</dcterms:created>
  <dcterms:modified xsi:type="dcterms:W3CDTF">2015-12-24T22:11:58Z</dcterms:modified>
</cp:coreProperties>
</file>