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269" r:id="rId11"/>
    <p:sldId id="325" r:id="rId12"/>
    <p:sldId id="271" r:id="rId13"/>
    <p:sldId id="326" r:id="rId14"/>
    <p:sldId id="327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273" r:id="rId23"/>
    <p:sldId id="336" r:id="rId24"/>
    <p:sldId id="337" r:id="rId25"/>
    <p:sldId id="26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40C0"/>
    <a:srgbClr val="CC99FF"/>
    <a:srgbClr val="66FFFF"/>
    <a:srgbClr val="CCCCFF"/>
    <a:srgbClr val="96EAFE"/>
    <a:srgbClr val="274E75"/>
    <a:srgbClr val="384E64"/>
    <a:srgbClr val="A8EEFE"/>
    <a:srgbClr val="7C5989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3617" autoAdjust="0"/>
  </p:normalViewPr>
  <p:slideViewPr>
    <p:cSldViewPr>
      <p:cViewPr varScale="1">
        <p:scale>
          <a:sx n="65" d="100"/>
          <a:sy n="65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4.5202322937812657E-2"/>
          <c:y val="2.5507246376811614E-2"/>
          <c:w val="0.95479767706218832"/>
          <c:h val="0.652552596142873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 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74</c:v>
                </c:pt>
                <c:pt idx="2">
                  <c:v>54</c:v>
                </c:pt>
                <c:pt idx="3">
                  <c:v>64</c:v>
                </c:pt>
              </c:numCache>
            </c:numRef>
          </c:val>
        </c:ser>
        <c:shape val="box"/>
        <c:axId val="154994176"/>
        <c:axId val="90689920"/>
        <c:axId val="0"/>
      </c:bar3DChart>
      <c:catAx>
        <c:axId val="154994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90689920"/>
        <c:crosses val="autoZero"/>
        <c:auto val="1"/>
        <c:lblAlgn val="ctr"/>
        <c:lblOffset val="100"/>
      </c:catAx>
      <c:valAx>
        <c:axId val="90689920"/>
        <c:scaling>
          <c:orientation val="minMax"/>
        </c:scaling>
        <c:axPos val="l"/>
        <c:majorGridlines/>
        <c:numFmt formatCode="General" sourceLinked="1"/>
        <c:tickLblPos val="nextTo"/>
        <c:crossAx val="15499417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rgbClr val="2D2DB9">
                <a:lumMod val="60000"/>
                <a:lumOff val="40000"/>
              </a:srgbClr>
            </a:solidFill>
            <a:effectLst>
              <a:outerShdw blurRad="50800" dist="50800" dir="5400000" algn="ctr" rotWithShape="0">
                <a:schemeClr val="accent4">
                  <a:lumMod val="50000"/>
                  <a:lumOff val="50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90</c:v>
                </c:pt>
                <c:pt idx="2">
                  <c:v>56</c:v>
                </c:pt>
                <c:pt idx="3">
                  <c:v>77</c:v>
                </c:pt>
              </c:numCache>
            </c:numRef>
          </c:val>
        </c:ser>
        <c:shape val="cylinder"/>
        <c:axId val="91050368"/>
        <c:axId val="91051904"/>
        <c:axId val="90664448"/>
      </c:bar3DChart>
      <c:catAx>
        <c:axId val="91050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1051904"/>
        <c:crosses val="autoZero"/>
        <c:auto val="1"/>
        <c:lblAlgn val="ctr"/>
        <c:lblOffset val="100"/>
      </c:catAx>
      <c:valAx>
        <c:axId val="91051904"/>
        <c:scaling>
          <c:orientation val="minMax"/>
        </c:scaling>
        <c:axPos val="l"/>
        <c:majorGridlines/>
        <c:numFmt formatCode="General" sourceLinked="1"/>
        <c:tickLblPos val="nextTo"/>
        <c:crossAx val="91050368"/>
        <c:crosses val="autoZero"/>
        <c:crossBetween val="between"/>
      </c:valAx>
      <c:serAx>
        <c:axId val="90664448"/>
        <c:scaling>
          <c:orientation val="minMax"/>
        </c:scaling>
        <c:delete val="1"/>
        <c:axPos val="b"/>
        <c:tickLblPos val="nextTo"/>
        <c:crossAx val="91051904"/>
        <c:crosses val="autoZero"/>
      </c:ser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6.6463769234728062E-2"/>
          <c:y val="2.6190476190476188E-2"/>
          <c:w val="0.91556237455612122"/>
          <c:h val="0.7669604424446950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83</c:v>
                </c:pt>
                <c:pt idx="2">
                  <c:v>56</c:v>
                </c:pt>
                <c:pt idx="3">
                  <c:v>72</c:v>
                </c:pt>
              </c:numCache>
            </c:numRef>
          </c:val>
        </c:ser>
        <c:shape val="box"/>
        <c:axId val="91569152"/>
        <c:axId val="91575040"/>
        <c:axId val="0"/>
      </c:bar3DChart>
      <c:catAx>
        <c:axId val="915691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91575040"/>
        <c:crosses val="autoZero"/>
        <c:auto val="1"/>
        <c:lblAlgn val="ctr"/>
        <c:lblOffset val="100"/>
      </c:catAx>
      <c:valAx>
        <c:axId val="91575040"/>
        <c:scaling>
          <c:orientation val="minMax"/>
        </c:scaling>
        <c:axPos val="l"/>
        <c:majorGridlines/>
        <c:numFmt formatCode="General" sourceLinked="1"/>
        <c:tickLblPos val="nextTo"/>
        <c:crossAx val="9156915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28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86</c:v>
                </c:pt>
                <c:pt idx="2">
                  <c:v>53</c:v>
                </c:pt>
                <c:pt idx="3">
                  <c:v>72</c:v>
                </c:pt>
              </c:numCache>
            </c:numRef>
          </c:val>
        </c:ser>
        <c:shape val="pyramid"/>
        <c:axId val="91591424"/>
        <c:axId val="91592960"/>
        <c:axId val="0"/>
      </c:bar3DChart>
      <c:catAx>
        <c:axId val="91591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91592960"/>
        <c:crosses val="autoZero"/>
        <c:auto val="1"/>
        <c:lblAlgn val="ctr"/>
        <c:lblOffset val="100"/>
      </c:catAx>
      <c:valAx>
        <c:axId val="91592960"/>
        <c:scaling>
          <c:orientation val="minMax"/>
        </c:scaling>
        <c:axPos val="l"/>
        <c:majorGridlines/>
        <c:numFmt formatCode="General" sourceLinked="1"/>
        <c:tickLblPos val="nextTo"/>
        <c:crossAx val="91591424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rgbClr val="A540C0"/>
            </a:solidFill>
          </c:spPr>
          <c:dLbls>
            <c:txPr>
              <a:bodyPr/>
              <a:lstStyle/>
              <a:p>
                <a:pPr>
                  <a:defRPr sz="24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91</c:v>
                </c:pt>
                <c:pt idx="2">
                  <c:v>61</c:v>
                </c:pt>
                <c:pt idx="3">
                  <c:v>78</c:v>
                </c:pt>
              </c:numCache>
            </c:numRef>
          </c:val>
        </c:ser>
        <c:shape val="cylinder"/>
        <c:axId val="91654400"/>
        <c:axId val="91672576"/>
        <c:axId val="0"/>
      </c:bar3DChart>
      <c:catAx>
        <c:axId val="916544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91672576"/>
        <c:crosses val="autoZero"/>
        <c:auto val="1"/>
        <c:lblAlgn val="ctr"/>
        <c:lblOffset val="100"/>
      </c:catAx>
      <c:valAx>
        <c:axId val="91672576"/>
        <c:scaling>
          <c:orientation val="minMax"/>
        </c:scaling>
        <c:axPos val="l"/>
        <c:majorGridlines/>
        <c:numFmt formatCode="General" sourceLinked="1"/>
        <c:tickLblPos val="nextTo"/>
        <c:crossAx val="9165440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3.9584684267407744E-2"/>
          <c:y val="1.32443990195998E-2"/>
          <c:w val="0.93917348566723258"/>
          <c:h val="0.8126774511685002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83</c:v>
                </c:pt>
                <c:pt idx="2">
                  <c:v>40</c:v>
                </c:pt>
                <c:pt idx="3">
                  <c:v>65</c:v>
                </c:pt>
              </c:numCache>
            </c:numRef>
          </c:val>
        </c:ser>
        <c:shape val="box"/>
        <c:axId val="105672704"/>
        <c:axId val="105674240"/>
        <c:axId val="0"/>
      </c:bar3DChart>
      <c:catAx>
        <c:axId val="1056727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05674240"/>
        <c:crosses val="autoZero"/>
        <c:auto val="1"/>
        <c:lblAlgn val="ctr"/>
        <c:lblOffset val="100"/>
      </c:catAx>
      <c:valAx>
        <c:axId val="105674240"/>
        <c:scaling>
          <c:orientation val="minMax"/>
        </c:scaling>
        <c:axPos val="l"/>
        <c:majorGridlines/>
        <c:numFmt formatCode="General" sourceLinked="1"/>
        <c:tickLblPos val="nextTo"/>
        <c:crossAx val="10567270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9964618393289072E-2"/>
          <c:y val="1.32443990195998E-2"/>
          <c:w val="0.92206152539756059"/>
          <c:h val="0.8373589816141366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справилисб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8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среднее 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91</c:v>
                </c:pt>
                <c:pt idx="2">
                  <c:v>47</c:v>
                </c:pt>
                <c:pt idx="3">
                  <c:v>73</c:v>
                </c:pt>
              </c:numCache>
            </c:numRef>
          </c:val>
        </c:ser>
        <c:shape val="pyramid"/>
        <c:axId val="113302144"/>
        <c:axId val="113308032"/>
        <c:axId val="91605632"/>
      </c:bar3DChart>
      <c:catAx>
        <c:axId val="11330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13308032"/>
        <c:crosses val="autoZero"/>
        <c:auto val="1"/>
        <c:lblAlgn val="ctr"/>
        <c:lblOffset val="100"/>
      </c:catAx>
      <c:valAx>
        <c:axId val="113308032"/>
        <c:scaling>
          <c:orientation val="minMax"/>
        </c:scaling>
        <c:axPos val="l"/>
        <c:majorGridlines/>
        <c:numFmt formatCode="General" sourceLinked="1"/>
        <c:tickLblPos val="nextTo"/>
        <c:crossAx val="113302144"/>
        <c:crosses val="autoZero"/>
        <c:crossBetween val="between"/>
      </c:valAx>
      <c:serAx>
        <c:axId val="91605632"/>
        <c:scaling>
          <c:orientation val="minMax"/>
        </c:scaling>
        <c:delete val="1"/>
        <c:axPos val="b"/>
        <c:tickLblPos val="nextTo"/>
        <c:crossAx val="113308032"/>
        <c:crosses val="autoZero"/>
      </c:ser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5.1937625443878387E-2"/>
          <c:y val="2.4444444444444446E-2"/>
          <c:w val="0.9300885183469717"/>
          <c:h val="0.756413823272090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задание № 6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по городу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83</c:v>
                </c:pt>
                <c:pt idx="2">
                  <c:v>40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задание № 7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ОО</c:v>
                </c:pt>
                <c:pt idx="1">
                  <c:v>статусные</c:v>
                </c:pt>
                <c:pt idx="2">
                  <c:v>С(К)ОО</c:v>
                </c:pt>
                <c:pt idx="3">
                  <c:v>по городу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91</c:v>
                </c:pt>
                <c:pt idx="2">
                  <c:v>47</c:v>
                </c:pt>
                <c:pt idx="3">
                  <c:v>73</c:v>
                </c:pt>
              </c:numCache>
            </c:numRef>
          </c:val>
        </c:ser>
        <c:shape val="cylinder"/>
        <c:axId val="113582080"/>
        <c:axId val="113583616"/>
        <c:axId val="0"/>
      </c:bar3DChart>
      <c:catAx>
        <c:axId val="1135820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13583616"/>
        <c:crosses val="autoZero"/>
        <c:auto val="1"/>
        <c:lblAlgn val="ctr"/>
        <c:lblOffset val="100"/>
      </c:catAx>
      <c:valAx>
        <c:axId val="113583616"/>
        <c:scaling>
          <c:orientation val="minMax"/>
        </c:scaling>
        <c:axPos val="l"/>
        <c:majorGridlines/>
        <c:numFmt formatCode="General" sourceLinked="1"/>
        <c:tickLblPos val="nextTo"/>
        <c:crossAx val="113582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8207760794606643E-3"/>
          <c:y val="0.83924164479440111"/>
          <c:w val="0.58743193865472698"/>
          <c:h val="6.7046194225721834E-2"/>
        </c:manualLayout>
      </c:layout>
      <c:txPr>
        <a:bodyPr/>
        <a:lstStyle/>
        <a:p>
          <a:pPr>
            <a:defRPr sz="2400" b="1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53809-5388-4164-83F3-C4BFF232B33C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7B8577-99A0-48D8-9696-F5DA4E70FE9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none" dirty="0" smtClean="0">
              <a:solidFill>
                <a:srgbClr val="C00000"/>
              </a:solidFill>
            </a:rPr>
            <a:t>1</a:t>
          </a:r>
          <a:endParaRPr lang="ru-RU" b="1" u="none" dirty="0">
            <a:solidFill>
              <a:srgbClr val="C00000"/>
            </a:solidFill>
          </a:endParaRPr>
        </a:p>
      </dgm:t>
    </dgm:pt>
    <dgm:pt modelId="{96F404AF-CAC3-438E-B1FD-0209D080DE16}" type="parTrans" cxnId="{6E6AABB2-C621-4893-A1C0-D598FD8CBD13}">
      <dgm:prSet/>
      <dgm:spPr/>
      <dgm:t>
        <a:bodyPr/>
        <a:lstStyle/>
        <a:p>
          <a:endParaRPr lang="ru-RU"/>
        </a:p>
      </dgm:t>
    </dgm:pt>
    <dgm:pt modelId="{12DF6C89-78E9-436B-A748-14E12D930488}" type="sibTrans" cxnId="{6E6AABB2-C621-4893-A1C0-D598FD8CBD13}">
      <dgm:prSet/>
      <dgm:spPr/>
      <dgm:t>
        <a:bodyPr/>
        <a:lstStyle/>
        <a:p>
          <a:endParaRPr lang="ru-RU"/>
        </a:p>
      </dgm:t>
    </dgm:pt>
    <dgm:pt modelId="{36E0364D-EA40-4351-851E-0F6B2B48690E}">
      <dgm:prSet phldrT="[Текст]"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готовность к овладению звуковым анализом на уровне определения количества звуков в слове (задание №</a:t>
          </a:r>
          <a:r>
            <a:rPr lang="ru-RU" sz="180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7).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C03FFB7-9655-4499-B86B-73D2E5CCE71F}" type="parTrans" cxnId="{5530D78A-C7A3-40BA-A420-F6470DEA33E0}">
      <dgm:prSet/>
      <dgm:spPr/>
      <dgm:t>
        <a:bodyPr/>
        <a:lstStyle/>
        <a:p>
          <a:endParaRPr lang="ru-RU"/>
        </a:p>
      </dgm:t>
    </dgm:pt>
    <dgm:pt modelId="{07B4AB02-8748-400C-B047-A42AD441145F}" type="sibTrans" cxnId="{5530D78A-C7A3-40BA-A420-F6470DEA33E0}">
      <dgm:prSet/>
      <dgm:spPr/>
      <dgm:t>
        <a:bodyPr/>
        <a:lstStyle/>
        <a:p>
          <a:endParaRPr lang="ru-RU"/>
        </a:p>
      </dgm:t>
    </dgm:pt>
    <dgm:pt modelId="{409AA8AB-F929-4F75-B95E-75787C32053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7</a:t>
          </a:r>
          <a:endParaRPr lang="ru-RU" b="1" dirty="0">
            <a:solidFill>
              <a:srgbClr val="C00000"/>
            </a:solidFill>
          </a:endParaRPr>
        </a:p>
      </dgm:t>
    </dgm:pt>
    <dgm:pt modelId="{2DC7B31F-5865-414F-9A45-403591253BB0}" type="parTrans" cxnId="{092ADD77-ED70-4614-ADDC-ECBD556817DE}">
      <dgm:prSet/>
      <dgm:spPr/>
      <dgm:t>
        <a:bodyPr/>
        <a:lstStyle/>
        <a:p>
          <a:endParaRPr lang="ru-RU"/>
        </a:p>
      </dgm:t>
    </dgm:pt>
    <dgm:pt modelId="{4633A369-7A83-4AD5-AEBD-B501EEA8A4A9}" type="sibTrans" cxnId="{092ADD77-ED70-4614-ADDC-ECBD556817DE}">
      <dgm:prSet/>
      <dgm:spPr/>
      <dgm:t>
        <a:bodyPr/>
        <a:lstStyle/>
        <a:p>
          <a:endParaRPr lang="ru-RU"/>
        </a:p>
      </dgm:t>
    </dgm:pt>
    <dgm:pt modelId="{593A2C05-2D2B-4951-BBB3-B3BB42398BB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2</a:t>
          </a:r>
          <a:endParaRPr lang="ru-RU" b="1" dirty="0">
            <a:solidFill>
              <a:srgbClr val="C00000"/>
            </a:solidFill>
          </a:endParaRPr>
        </a:p>
      </dgm:t>
    </dgm:pt>
    <dgm:pt modelId="{13E461C3-D59C-4AA4-AC77-7CB023D04487}" type="parTrans" cxnId="{ADBA6A9A-D9B2-4271-9A7A-7437F711D315}">
      <dgm:prSet/>
      <dgm:spPr/>
      <dgm:t>
        <a:bodyPr/>
        <a:lstStyle/>
        <a:p>
          <a:endParaRPr lang="ru-RU"/>
        </a:p>
      </dgm:t>
    </dgm:pt>
    <dgm:pt modelId="{F03E0159-C1C4-42A1-9170-190D0E5A078C}" type="sibTrans" cxnId="{ADBA6A9A-D9B2-4271-9A7A-7437F711D315}">
      <dgm:prSet/>
      <dgm:spPr/>
      <dgm:t>
        <a:bodyPr/>
        <a:lstStyle/>
        <a:p>
          <a:endParaRPr lang="ru-RU"/>
        </a:p>
      </dgm:t>
    </dgm:pt>
    <dgm:pt modelId="{89E68B6B-7E76-4EE4-819F-1A23B2D218D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3</a:t>
          </a:r>
          <a:endParaRPr lang="ru-RU" b="1" dirty="0">
            <a:solidFill>
              <a:srgbClr val="C00000"/>
            </a:solidFill>
          </a:endParaRPr>
        </a:p>
      </dgm:t>
    </dgm:pt>
    <dgm:pt modelId="{A0C46802-60C1-4D75-B777-44D1255731AF}" type="parTrans" cxnId="{DE0EF662-7802-4822-B8DA-34B27022626D}">
      <dgm:prSet/>
      <dgm:spPr/>
      <dgm:t>
        <a:bodyPr/>
        <a:lstStyle/>
        <a:p>
          <a:endParaRPr lang="ru-RU"/>
        </a:p>
      </dgm:t>
    </dgm:pt>
    <dgm:pt modelId="{1B7F6056-F8FB-416A-8900-7CC1EDE8527D}" type="sibTrans" cxnId="{DE0EF662-7802-4822-B8DA-34B27022626D}">
      <dgm:prSet/>
      <dgm:spPr/>
      <dgm:t>
        <a:bodyPr/>
        <a:lstStyle/>
        <a:p>
          <a:endParaRPr lang="ru-RU"/>
        </a:p>
      </dgm:t>
    </dgm:pt>
    <dgm:pt modelId="{77DBDF41-115E-4159-AFAC-801A60DD1EC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4</a:t>
          </a:r>
          <a:endParaRPr lang="ru-RU" b="1" dirty="0">
            <a:solidFill>
              <a:srgbClr val="C00000"/>
            </a:solidFill>
          </a:endParaRPr>
        </a:p>
      </dgm:t>
    </dgm:pt>
    <dgm:pt modelId="{E073CBC4-F0E5-447A-9590-5F19C11BAD3D}" type="parTrans" cxnId="{B8217C4B-A5DB-4A0E-916F-8826CF4127AD}">
      <dgm:prSet/>
      <dgm:spPr/>
      <dgm:t>
        <a:bodyPr/>
        <a:lstStyle/>
        <a:p>
          <a:endParaRPr lang="ru-RU"/>
        </a:p>
      </dgm:t>
    </dgm:pt>
    <dgm:pt modelId="{B78865CA-91B9-402D-AD71-A19E22F54A09}" type="sibTrans" cxnId="{B8217C4B-A5DB-4A0E-916F-8826CF4127AD}">
      <dgm:prSet/>
      <dgm:spPr/>
      <dgm:t>
        <a:bodyPr/>
        <a:lstStyle/>
        <a:p>
          <a:endParaRPr lang="ru-RU"/>
        </a:p>
      </dgm:t>
    </dgm:pt>
    <dgm:pt modelId="{0E1F693B-B7EC-466E-BF41-C89209F30EE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5</a:t>
          </a:r>
          <a:endParaRPr lang="ru-RU" b="1" dirty="0">
            <a:solidFill>
              <a:srgbClr val="C00000"/>
            </a:solidFill>
          </a:endParaRPr>
        </a:p>
      </dgm:t>
    </dgm:pt>
    <dgm:pt modelId="{913BF8E9-3B16-4969-8161-992627607212}" type="parTrans" cxnId="{4D60AB5E-7E83-4457-B7A6-8E09F8371A80}">
      <dgm:prSet/>
      <dgm:spPr/>
      <dgm:t>
        <a:bodyPr/>
        <a:lstStyle/>
        <a:p>
          <a:endParaRPr lang="ru-RU"/>
        </a:p>
      </dgm:t>
    </dgm:pt>
    <dgm:pt modelId="{CB41F2D0-5B2D-4E5E-A42B-C256EF02C711}" type="sibTrans" cxnId="{4D60AB5E-7E83-4457-B7A6-8E09F8371A80}">
      <dgm:prSet/>
      <dgm:spPr/>
      <dgm:t>
        <a:bodyPr/>
        <a:lstStyle/>
        <a:p>
          <a:endParaRPr lang="ru-RU"/>
        </a:p>
      </dgm:t>
    </dgm:pt>
    <dgm:pt modelId="{26AFB106-9451-4FE9-84AD-EDDF96AE835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6</a:t>
          </a:r>
          <a:endParaRPr lang="ru-RU" b="1" dirty="0">
            <a:solidFill>
              <a:srgbClr val="C00000"/>
            </a:solidFill>
          </a:endParaRPr>
        </a:p>
      </dgm:t>
    </dgm:pt>
    <dgm:pt modelId="{2191BCC8-B70B-442B-B212-D6597859C3D3}" type="parTrans" cxnId="{E986A93A-70B1-47C6-BD8C-9412A9610C25}">
      <dgm:prSet/>
      <dgm:spPr/>
      <dgm:t>
        <a:bodyPr/>
        <a:lstStyle/>
        <a:p>
          <a:endParaRPr lang="ru-RU"/>
        </a:p>
      </dgm:t>
    </dgm:pt>
    <dgm:pt modelId="{773484F2-0984-4AAA-B5A3-AD515EB42795}" type="sibTrans" cxnId="{E986A93A-70B1-47C6-BD8C-9412A9610C25}">
      <dgm:prSet/>
      <dgm:spPr/>
      <dgm:t>
        <a:bodyPr/>
        <a:lstStyle/>
        <a:p>
          <a:endParaRPr lang="ru-RU"/>
        </a:p>
      </dgm:t>
    </dgm:pt>
    <dgm:pt modelId="{E8626427-CBE2-4F40-A9C2-E0CCC98AAE55}">
      <dgm:prSet custT="1"/>
      <dgm:spPr>
        <a:solidFill>
          <a:srgbClr val="CCCCFF">
            <a:alpha val="89804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воспроизводить (копировать) предложенную фигуру, соблюдая пропорции между элементами фигуры, умение рисовать прямолинейные отрезки, углы, не округляя их, проводить четкие линии (задание №1);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7B5FAA9-510E-47FB-AB71-D249B33101F0}" type="parTrans" cxnId="{D20289C9-6CB9-4FC2-AB47-1318B695CF6E}">
      <dgm:prSet/>
      <dgm:spPr/>
      <dgm:t>
        <a:bodyPr/>
        <a:lstStyle/>
        <a:p>
          <a:endParaRPr lang="ru-RU"/>
        </a:p>
      </dgm:t>
    </dgm:pt>
    <dgm:pt modelId="{745A9613-B75B-4972-9E39-BA0F7B3EC411}" type="sibTrans" cxnId="{D20289C9-6CB9-4FC2-AB47-1318B695CF6E}">
      <dgm:prSet/>
      <dgm:spPr/>
      <dgm:t>
        <a:bodyPr/>
        <a:lstStyle/>
        <a:p>
          <a:endParaRPr lang="ru-RU"/>
        </a:p>
      </dgm:t>
    </dgm:pt>
    <dgm:pt modelId="{1BC48AEF-0E5C-4439-8640-B3AD2DD5767F}">
      <dgm:prSet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слушать и понимать задание; умение выполнять инструкцию,  состоящую из нескольких последовательных действий (задание №2);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198FE03-DB37-41E2-94FF-8C23494B7469}" type="parTrans" cxnId="{7DAD147A-1D73-4276-BD98-E2D26FF2A822}">
      <dgm:prSet/>
      <dgm:spPr/>
      <dgm:t>
        <a:bodyPr/>
        <a:lstStyle/>
        <a:p>
          <a:endParaRPr lang="ru-RU"/>
        </a:p>
      </dgm:t>
    </dgm:pt>
    <dgm:pt modelId="{54BDD369-3AFE-4F06-B772-FAD72A05FBEB}" type="sibTrans" cxnId="{7DAD147A-1D73-4276-BD98-E2D26FF2A822}">
      <dgm:prSet/>
      <dgm:spPr/>
      <dgm:t>
        <a:bodyPr/>
        <a:lstStyle/>
        <a:p>
          <a:endParaRPr lang="ru-RU"/>
        </a:p>
      </dgm:t>
    </dgm:pt>
    <dgm:pt modelId="{4EC1501B-9E1A-4468-BC60-C3B28519F860}">
      <dgm:prSet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понять инструкцию (учебную задачу) и точно следовать ей до конца выполнения задания (задание №3)</a:t>
          </a:r>
          <a:endParaRPr lang="ru-RU" sz="1000" dirty="0">
            <a:solidFill>
              <a:schemeClr val="accent6">
                <a:lumMod val="50000"/>
              </a:schemeClr>
            </a:solidFill>
          </a:endParaRPr>
        </a:p>
      </dgm:t>
    </dgm:pt>
    <dgm:pt modelId="{7533FF8E-A6FA-4939-BAC6-7E029A03042C}" type="parTrans" cxnId="{3A5FD72A-9434-4335-AD7D-87D6E62E03FB}">
      <dgm:prSet/>
      <dgm:spPr/>
      <dgm:t>
        <a:bodyPr/>
        <a:lstStyle/>
        <a:p>
          <a:endParaRPr lang="ru-RU"/>
        </a:p>
      </dgm:t>
    </dgm:pt>
    <dgm:pt modelId="{70D0928A-9610-467C-90E5-3764544E5A7F}" type="sibTrans" cxnId="{3A5FD72A-9434-4335-AD7D-87D6E62E03FB}">
      <dgm:prSet/>
      <dgm:spPr/>
      <dgm:t>
        <a:bodyPr/>
        <a:lstStyle/>
        <a:p>
          <a:endParaRPr lang="ru-RU"/>
        </a:p>
      </dgm:t>
    </dgm:pt>
    <dgm:pt modelId="{A17DA913-B2FB-471E-87B2-3524B92873A3}">
      <dgm:prSet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правильно понять текст задачи и выполнить действия по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моделиро-ванию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заданной ситуации: перейти от числа к соответствующему конечному множеству предметов (кругов, квадратов) (задание №4);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CA714BB-047D-45AE-8317-19CECDF1C0E6}" type="parTrans" cxnId="{400C90FB-9B41-4AF7-B4CE-126AFE415727}">
      <dgm:prSet/>
      <dgm:spPr/>
      <dgm:t>
        <a:bodyPr/>
        <a:lstStyle/>
        <a:p>
          <a:endParaRPr lang="ru-RU"/>
        </a:p>
      </dgm:t>
    </dgm:pt>
    <dgm:pt modelId="{7DEECF2E-0D88-42FC-BB44-F4BFC4B12F3D}" type="sibTrans" cxnId="{400C90FB-9B41-4AF7-B4CE-126AFE415727}">
      <dgm:prSet/>
      <dgm:spPr/>
      <dgm:t>
        <a:bodyPr/>
        <a:lstStyle/>
        <a:p>
          <a:endParaRPr lang="ru-RU"/>
        </a:p>
      </dgm:t>
    </dgm:pt>
    <dgm:pt modelId="{0974EEA0-5623-4016-ACAD-0D10912C4E6D}">
      <dgm:prSet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находить основание, по которому может быть произведена классификация, и в соответствии с этим определять лишний объект (задание №5);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75950DF-4C24-4344-9A1C-B2D9DD7054D0}" type="parTrans" cxnId="{4C8F3D39-966E-4934-B0D4-F1390C2F4ECC}">
      <dgm:prSet/>
      <dgm:spPr/>
      <dgm:t>
        <a:bodyPr/>
        <a:lstStyle/>
        <a:p>
          <a:endParaRPr lang="ru-RU"/>
        </a:p>
      </dgm:t>
    </dgm:pt>
    <dgm:pt modelId="{20C09C53-B6B6-4001-9D75-4B42E813BA41}" type="sibTrans" cxnId="{4C8F3D39-966E-4934-B0D4-F1390C2F4ECC}">
      <dgm:prSet/>
      <dgm:spPr/>
      <dgm:t>
        <a:bodyPr/>
        <a:lstStyle/>
        <a:p>
          <a:endParaRPr lang="ru-RU"/>
        </a:p>
      </dgm:t>
    </dgm:pt>
    <dgm:pt modelId="{D6852E35-9F71-4C66-8379-445CE0278CB7}">
      <dgm:prSet custT="1"/>
      <dgm:spPr>
        <a:solidFill>
          <a:srgbClr val="CCCCFF">
            <a:alpha val="90000"/>
          </a:srgbClr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осуществлять фонетический анализ слова с целью отбора картинок с заданным звуком в названиях (задание №6);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6B9DA96-DE9A-47C1-94BC-39E16C77A909}" type="parTrans" cxnId="{562FA6B2-E3B6-4459-99F9-EE03846351FE}">
      <dgm:prSet/>
      <dgm:spPr/>
      <dgm:t>
        <a:bodyPr/>
        <a:lstStyle/>
        <a:p>
          <a:endParaRPr lang="ru-RU"/>
        </a:p>
      </dgm:t>
    </dgm:pt>
    <dgm:pt modelId="{72E31DFF-2736-45D1-B619-397B8CD4FDC9}" type="sibTrans" cxnId="{562FA6B2-E3B6-4459-99F9-EE03846351FE}">
      <dgm:prSet/>
      <dgm:spPr/>
      <dgm:t>
        <a:bodyPr/>
        <a:lstStyle/>
        <a:p>
          <a:endParaRPr lang="ru-RU"/>
        </a:p>
      </dgm:t>
    </dgm:pt>
    <dgm:pt modelId="{A8648A5B-FE72-42DA-A471-0DD2727C1E7F}" type="pres">
      <dgm:prSet presAssocID="{C8E53809-5388-4164-83F3-C4BFF232B33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67D0F6-B3F3-4231-A915-0D10BF31691D}" type="pres">
      <dgm:prSet presAssocID="{957B8577-99A0-48D8-9696-F5DA4E70FE97}" presName="composite" presStyleCnt="0"/>
      <dgm:spPr/>
    </dgm:pt>
    <dgm:pt modelId="{D532F701-9722-4B26-B265-ACDCDEF8CA6D}" type="pres">
      <dgm:prSet presAssocID="{957B8577-99A0-48D8-9696-F5DA4E70FE97}" presName="parentText" presStyleLbl="alignNode1" presStyleIdx="0" presStyleCnt="7" custLinFactNeighborX="367" custLinFactNeighborY="29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749ED-3D71-47F4-BCB2-E18593F96955}" type="pres">
      <dgm:prSet presAssocID="{957B8577-99A0-48D8-9696-F5DA4E70FE97}" presName="descendantText" presStyleLbl="alignAcc1" presStyleIdx="0" presStyleCnt="7" custScaleY="177466" custLinFactNeighborX="-498" custLinFactNeighborY="34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FD27A-B7B9-46E5-86CE-0C4121EA3D9F}" type="pres">
      <dgm:prSet presAssocID="{12DF6C89-78E9-436B-A748-14E12D930488}" presName="sp" presStyleCnt="0"/>
      <dgm:spPr/>
    </dgm:pt>
    <dgm:pt modelId="{CF1D60C0-0FFD-4325-ABE0-E4633BF3CCD0}" type="pres">
      <dgm:prSet presAssocID="{593A2C05-2D2B-4951-BBB3-B3BB42398BB2}" presName="composite" presStyleCnt="0"/>
      <dgm:spPr/>
    </dgm:pt>
    <dgm:pt modelId="{E83D350F-0402-4671-8689-A83DC663E7E6}" type="pres">
      <dgm:prSet presAssocID="{593A2C05-2D2B-4951-BBB3-B3BB42398BB2}" presName="parentText" presStyleLbl="alignNode1" presStyleIdx="1" presStyleCnt="7" custLinFactNeighborX="367" custLinFactNeighborY="220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C696C-7791-4D72-9727-830A7FCDFE08}" type="pres">
      <dgm:prSet presAssocID="{593A2C05-2D2B-4951-BBB3-B3BB42398BB2}" presName="descendantText" presStyleLbl="alignAcc1" presStyleIdx="1" presStyleCnt="7" custScaleY="119003" custLinFactNeighborX="317" custLinFactNeighborY="50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49B74-51DA-407D-B939-735C21513320}" type="pres">
      <dgm:prSet presAssocID="{F03E0159-C1C4-42A1-9170-190D0E5A078C}" presName="sp" presStyleCnt="0"/>
      <dgm:spPr/>
    </dgm:pt>
    <dgm:pt modelId="{C5CBCEC4-5DA6-4783-B328-64F9B4788C18}" type="pres">
      <dgm:prSet presAssocID="{89E68B6B-7E76-4EE4-819F-1A23B2D218DE}" presName="composite" presStyleCnt="0"/>
      <dgm:spPr/>
    </dgm:pt>
    <dgm:pt modelId="{52E3FDAE-4E0F-4BC4-B77B-2D279405F0C1}" type="pres">
      <dgm:prSet presAssocID="{89E68B6B-7E76-4EE4-819F-1A23B2D218DE}" presName="parentText" presStyleLbl="alignNode1" presStyleIdx="2" presStyleCnt="7" custLinFactNeighborX="367" custLinFactNeighborY="204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3D186-18B8-49B5-A6D5-18C04F16280E}" type="pres">
      <dgm:prSet presAssocID="{89E68B6B-7E76-4EE4-819F-1A23B2D218DE}" presName="descendantText" presStyleLbl="alignAcc1" presStyleIdx="2" presStyleCnt="7" custLinFactNeighborX="317" custLinFactNeighborY="36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E2D44-3CC1-4008-9031-26701F28FE45}" type="pres">
      <dgm:prSet presAssocID="{1B7F6056-F8FB-416A-8900-7CC1EDE8527D}" presName="sp" presStyleCnt="0"/>
      <dgm:spPr/>
    </dgm:pt>
    <dgm:pt modelId="{554C07CA-69DB-4F9C-BA4D-7A0367359451}" type="pres">
      <dgm:prSet presAssocID="{77DBDF41-115E-4159-AFAC-801A60DD1EC0}" presName="composite" presStyleCnt="0"/>
      <dgm:spPr/>
    </dgm:pt>
    <dgm:pt modelId="{7B701D22-53FF-48B1-A9AC-356BAA65766D}" type="pres">
      <dgm:prSet presAssocID="{77DBDF41-115E-4159-AFAC-801A60DD1EC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B1582-0394-49FB-804E-94798D407072}" type="pres">
      <dgm:prSet presAssocID="{77DBDF41-115E-4159-AFAC-801A60DD1EC0}" presName="descendantText" presStyleLbl="alignAcc1" presStyleIdx="3" presStyleCnt="7" custScaleX="99880" custScaleY="168097" custLinFactNeighborX="257" custLinFactNeighborY="8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A8306-6325-41FE-BF7D-82BDE5983561}" type="pres">
      <dgm:prSet presAssocID="{B78865CA-91B9-402D-AD71-A19E22F54A09}" presName="sp" presStyleCnt="0"/>
      <dgm:spPr/>
    </dgm:pt>
    <dgm:pt modelId="{2D8308FE-EEFC-427A-947D-FB5FD3BE374F}" type="pres">
      <dgm:prSet presAssocID="{0E1F693B-B7EC-466E-BF41-C89209F30EEC}" presName="composite" presStyleCnt="0"/>
      <dgm:spPr/>
    </dgm:pt>
    <dgm:pt modelId="{586DD274-BE47-4B82-B605-E8738CE53B2C}" type="pres">
      <dgm:prSet presAssocID="{0E1F693B-B7EC-466E-BF41-C89209F30EEC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500C8-9D99-4D2F-8E81-A2918A26C13D}" type="pres">
      <dgm:prSet presAssocID="{0E1F693B-B7EC-466E-BF41-C89209F30EEC}" presName="descendantText" presStyleLbl="alignAcc1" presStyleIdx="4" presStyleCnt="7" custScaleX="99636" custScaleY="127535" custLinFactNeighborX="135" custLinFactNeighborY="20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711BD-C7CA-4FC9-8D40-4EF50569645E}" type="pres">
      <dgm:prSet presAssocID="{CB41F2D0-5B2D-4E5E-A42B-C256EF02C711}" presName="sp" presStyleCnt="0"/>
      <dgm:spPr/>
    </dgm:pt>
    <dgm:pt modelId="{A3B718B9-3E75-4234-82F8-11F6C60285B3}" type="pres">
      <dgm:prSet presAssocID="{26AFB106-9451-4FE9-84AD-EDDF96AE835B}" presName="composite" presStyleCnt="0"/>
      <dgm:spPr/>
    </dgm:pt>
    <dgm:pt modelId="{7A679AB8-21BE-468A-84F2-FA3FC7706AC3}" type="pres">
      <dgm:prSet presAssocID="{26AFB106-9451-4FE9-84AD-EDDF96AE835B}" presName="parentText" presStyleLbl="alignNode1" presStyleIdx="5" presStyleCnt="7" custLinFactNeighborX="367" custLinFactNeighborY="85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96ED-8CF5-40C9-8079-D45614AA5E8D}" type="pres">
      <dgm:prSet presAssocID="{26AFB106-9451-4FE9-84AD-EDDF96AE835B}" presName="descendantText" presStyleLbl="alignAcc1" presStyleIdx="5" presStyleCnt="7" custScaleX="99896" custScaleY="101710" custLinFactNeighborX="41" custLinFactNeighborY="1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402E-BCB6-494A-A623-78B2E2D6ED62}" type="pres">
      <dgm:prSet presAssocID="{773484F2-0984-4AAA-B5A3-AD515EB42795}" presName="sp" presStyleCnt="0"/>
      <dgm:spPr/>
    </dgm:pt>
    <dgm:pt modelId="{E0F244AB-0440-4386-A371-391392A559F9}" type="pres">
      <dgm:prSet presAssocID="{409AA8AB-F929-4F75-B95E-75787C320530}" presName="composite" presStyleCnt="0"/>
      <dgm:spPr/>
    </dgm:pt>
    <dgm:pt modelId="{048506D5-9172-49F8-9F1A-C35E862067AC}" type="pres">
      <dgm:prSet presAssocID="{409AA8AB-F929-4F75-B95E-75787C320530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DBB8A-7AA1-467E-8C1C-F0FC037965B4}" type="pres">
      <dgm:prSet presAssocID="{409AA8AB-F929-4F75-B95E-75787C320530}" presName="descendantText" presStyleLbl="alignAcc1" presStyleIdx="6" presStyleCnt="7" custScaleX="100111" custScaleY="100797" custLinFactNeighborX="439" custLinFactNeighborY="-1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ADD77-ED70-4614-ADDC-ECBD556817DE}" srcId="{C8E53809-5388-4164-83F3-C4BFF232B33C}" destId="{409AA8AB-F929-4F75-B95E-75787C320530}" srcOrd="6" destOrd="0" parTransId="{2DC7B31F-5865-414F-9A45-403591253BB0}" sibTransId="{4633A369-7A83-4AD5-AEBD-B501EEA8A4A9}"/>
    <dgm:cxn modelId="{8031182D-6B1E-4319-9705-07D86A422792}" type="presOf" srcId="{77DBDF41-115E-4159-AFAC-801A60DD1EC0}" destId="{7B701D22-53FF-48B1-A9AC-356BAA65766D}" srcOrd="0" destOrd="0" presId="urn:microsoft.com/office/officeart/2005/8/layout/chevron2"/>
    <dgm:cxn modelId="{5530D78A-C7A3-40BA-A420-F6470DEA33E0}" srcId="{409AA8AB-F929-4F75-B95E-75787C320530}" destId="{36E0364D-EA40-4351-851E-0F6B2B48690E}" srcOrd="0" destOrd="0" parTransId="{AC03FFB7-9655-4499-B86B-73D2E5CCE71F}" sibTransId="{07B4AB02-8748-400C-B047-A42AD441145F}"/>
    <dgm:cxn modelId="{3A5FD72A-9434-4335-AD7D-87D6E62E03FB}" srcId="{89E68B6B-7E76-4EE4-819F-1A23B2D218DE}" destId="{4EC1501B-9E1A-4468-BC60-C3B28519F860}" srcOrd="0" destOrd="0" parTransId="{7533FF8E-A6FA-4939-BAC6-7E029A03042C}" sibTransId="{70D0928A-9610-467C-90E5-3764544E5A7F}"/>
    <dgm:cxn modelId="{4D60AB5E-7E83-4457-B7A6-8E09F8371A80}" srcId="{C8E53809-5388-4164-83F3-C4BFF232B33C}" destId="{0E1F693B-B7EC-466E-BF41-C89209F30EEC}" srcOrd="4" destOrd="0" parTransId="{913BF8E9-3B16-4969-8161-992627607212}" sibTransId="{CB41F2D0-5B2D-4E5E-A42B-C256EF02C711}"/>
    <dgm:cxn modelId="{B8217C4B-A5DB-4A0E-916F-8826CF4127AD}" srcId="{C8E53809-5388-4164-83F3-C4BFF232B33C}" destId="{77DBDF41-115E-4159-AFAC-801A60DD1EC0}" srcOrd="3" destOrd="0" parTransId="{E073CBC4-F0E5-447A-9590-5F19C11BAD3D}" sibTransId="{B78865CA-91B9-402D-AD71-A19E22F54A09}"/>
    <dgm:cxn modelId="{ADBA6A9A-D9B2-4271-9A7A-7437F711D315}" srcId="{C8E53809-5388-4164-83F3-C4BFF232B33C}" destId="{593A2C05-2D2B-4951-BBB3-B3BB42398BB2}" srcOrd="1" destOrd="0" parTransId="{13E461C3-D59C-4AA4-AC77-7CB023D04487}" sibTransId="{F03E0159-C1C4-42A1-9170-190D0E5A078C}"/>
    <dgm:cxn modelId="{4C8F3D39-966E-4934-B0D4-F1390C2F4ECC}" srcId="{0E1F693B-B7EC-466E-BF41-C89209F30EEC}" destId="{0974EEA0-5623-4016-ACAD-0D10912C4E6D}" srcOrd="0" destOrd="0" parTransId="{E75950DF-4C24-4344-9A1C-B2D9DD7054D0}" sibTransId="{20C09C53-B6B6-4001-9D75-4B42E813BA41}"/>
    <dgm:cxn modelId="{FE6B9BD4-BB52-4919-921A-66CE8B1065A4}" type="presOf" srcId="{593A2C05-2D2B-4951-BBB3-B3BB42398BB2}" destId="{E83D350F-0402-4671-8689-A83DC663E7E6}" srcOrd="0" destOrd="0" presId="urn:microsoft.com/office/officeart/2005/8/layout/chevron2"/>
    <dgm:cxn modelId="{EC77BD53-658E-46B7-B726-1AA1BB91DBB8}" type="presOf" srcId="{26AFB106-9451-4FE9-84AD-EDDF96AE835B}" destId="{7A679AB8-21BE-468A-84F2-FA3FC7706AC3}" srcOrd="0" destOrd="0" presId="urn:microsoft.com/office/officeart/2005/8/layout/chevron2"/>
    <dgm:cxn modelId="{400C90FB-9B41-4AF7-B4CE-126AFE415727}" srcId="{77DBDF41-115E-4159-AFAC-801A60DD1EC0}" destId="{A17DA913-B2FB-471E-87B2-3524B92873A3}" srcOrd="0" destOrd="0" parTransId="{4CA714BB-047D-45AE-8317-19CECDF1C0E6}" sibTransId="{7DEECF2E-0D88-42FC-BB44-F4BFC4B12F3D}"/>
    <dgm:cxn modelId="{1A4C0365-D2C0-4E27-93A3-4FB1DB01F84D}" type="presOf" srcId="{D6852E35-9F71-4C66-8379-445CE0278CB7}" destId="{7D1E96ED-8CF5-40C9-8079-D45614AA5E8D}" srcOrd="0" destOrd="0" presId="urn:microsoft.com/office/officeart/2005/8/layout/chevron2"/>
    <dgm:cxn modelId="{40AB7FF4-C3C4-461F-848F-6BCB17BA0EEB}" type="presOf" srcId="{A17DA913-B2FB-471E-87B2-3524B92873A3}" destId="{BBBB1582-0394-49FB-804E-94798D407072}" srcOrd="0" destOrd="0" presId="urn:microsoft.com/office/officeart/2005/8/layout/chevron2"/>
    <dgm:cxn modelId="{F6363A30-DA28-4C8A-AC3B-F014CE4157B1}" type="presOf" srcId="{36E0364D-EA40-4351-851E-0F6B2B48690E}" destId="{579DBB8A-7AA1-467E-8C1C-F0FC037965B4}" srcOrd="0" destOrd="0" presId="urn:microsoft.com/office/officeart/2005/8/layout/chevron2"/>
    <dgm:cxn modelId="{8DBDF4A8-41EA-44EB-BF3A-E644BAC832DE}" type="presOf" srcId="{0974EEA0-5623-4016-ACAD-0D10912C4E6D}" destId="{8E7500C8-9D99-4D2F-8E81-A2918A26C13D}" srcOrd="0" destOrd="0" presId="urn:microsoft.com/office/officeart/2005/8/layout/chevron2"/>
    <dgm:cxn modelId="{2B769C49-DB34-4DB5-871F-E84D48819BDF}" type="presOf" srcId="{C8E53809-5388-4164-83F3-C4BFF232B33C}" destId="{A8648A5B-FE72-42DA-A471-0DD2727C1E7F}" srcOrd="0" destOrd="0" presId="urn:microsoft.com/office/officeart/2005/8/layout/chevron2"/>
    <dgm:cxn modelId="{0550CF08-59C6-4957-BED3-4DA7E4EB995F}" type="presOf" srcId="{89E68B6B-7E76-4EE4-819F-1A23B2D218DE}" destId="{52E3FDAE-4E0F-4BC4-B77B-2D279405F0C1}" srcOrd="0" destOrd="0" presId="urn:microsoft.com/office/officeart/2005/8/layout/chevron2"/>
    <dgm:cxn modelId="{DE0EF662-7802-4822-B8DA-34B27022626D}" srcId="{C8E53809-5388-4164-83F3-C4BFF232B33C}" destId="{89E68B6B-7E76-4EE4-819F-1A23B2D218DE}" srcOrd="2" destOrd="0" parTransId="{A0C46802-60C1-4D75-B777-44D1255731AF}" sibTransId="{1B7F6056-F8FB-416A-8900-7CC1EDE8527D}"/>
    <dgm:cxn modelId="{4F4ACE86-7933-4674-B59C-633C15E901AE}" type="presOf" srcId="{E8626427-CBE2-4F40-A9C2-E0CCC98AAE55}" destId="{172749ED-3D71-47F4-BCB2-E18593F96955}" srcOrd="0" destOrd="0" presId="urn:microsoft.com/office/officeart/2005/8/layout/chevron2"/>
    <dgm:cxn modelId="{5EFA44AE-DCD4-462F-B0EE-2B6085FD00B9}" type="presOf" srcId="{957B8577-99A0-48D8-9696-F5DA4E70FE97}" destId="{D532F701-9722-4B26-B265-ACDCDEF8CA6D}" srcOrd="0" destOrd="0" presId="urn:microsoft.com/office/officeart/2005/8/layout/chevron2"/>
    <dgm:cxn modelId="{4342A1AD-7EE1-4C2A-9A71-68782CFA5E58}" type="presOf" srcId="{409AA8AB-F929-4F75-B95E-75787C320530}" destId="{048506D5-9172-49F8-9F1A-C35E862067AC}" srcOrd="0" destOrd="0" presId="urn:microsoft.com/office/officeart/2005/8/layout/chevron2"/>
    <dgm:cxn modelId="{2E0885F3-2EB9-49A5-92ED-3F2DC6E39595}" type="presOf" srcId="{1BC48AEF-0E5C-4439-8640-B3AD2DD5767F}" destId="{538C696C-7791-4D72-9727-830A7FCDFE08}" srcOrd="0" destOrd="0" presId="urn:microsoft.com/office/officeart/2005/8/layout/chevron2"/>
    <dgm:cxn modelId="{0095359C-6AB2-48EA-953E-6768CADCE75B}" type="presOf" srcId="{4EC1501B-9E1A-4468-BC60-C3B28519F860}" destId="{AF83D186-18B8-49B5-A6D5-18C04F16280E}" srcOrd="0" destOrd="0" presId="urn:microsoft.com/office/officeart/2005/8/layout/chevron2"/>
    <dgm:cxn modelId="{9AFAD93E-F60F-4F60-BC91-2D84CDDAE10F}" type="presOf" srcId="{0E1F693B-B7EC-466E-BF41-C89209F30EEC}" destId="{586DD274-BE47-4B82-B605-E8738CE53B2C}" srcOrd="0" destOrd="0" presId="urn:microsoft.com/office/officeart/2005/8/layout/chevron2"/>
    <dgm:cxn modelId="{7DAD147A-1D73-4276-BD98-E2D26FF2A822}" srcId="{593A2C05-2D2B-4951-BBB3-B3BB42398BB2}" destId="{1BC48AEF-0E5C-4439-8640-B3AD2DD5767F}" srcOrd="0" destOrd="0" parTransId="{4198FE03-DB37-41E2-94FF-8C23494B7469}" sibTransId="{54BDD369-3AFE-4F06-B772-FAD72A05FBEB}"/>
    <dgm:cxn modelId="{6E6AABB2-C621-4893-A1C0-D598FD8CBD13}" srcId="{C8E53809-5388-4164-83F3-C4BFF232B33C}" destId="{957B8577-99A0-48D8-9696-F5DA4E70FE97}" srcOrd="0" destOrd="0" parTransId="{96F404AF-CAC3-438E-B1FD-0209D080DE16}" sibTransId="{12DF6C89-78E9-436B-A748-14E12D930488}"/>
    <dgm:cxn modelId="{562FA6B2-E3B6-4459-99F9-EE03846351FE}" srcId="{26AFB106-9451-4FE9-84AD-EDDF96AE835B}" destId="{D6852E35-9F71-4C66-8379-445CE0278CB7}" srcOrd="0" destOrd="0" parTransId="{76B9DA96-DE9A-47C1-94BC-39E16C77A909}" sibTransId="{72E31DFF-2736-45D1-B619-397B8CD4FDC9}"/>
    <dgm:cxn modelId="{E986A93A-70B1-47C6-BD8C-9412A9610C25}" srcId="{C8E53809-5388-4164-83F3-C4BFF232B33C}" destId="{26AFB106-9451-4FE9-84AD-EDDF96AE835B}" srcOrd="5" destOrd="0" parTransId="{2191BCC8-B70B-442B-B212-D6597859C3D3}" sibTransId="{773484F2-0984-4AAA-B5A3-AD515EB42795}"/>
    <dgm:cxn modelId="{D20289C9-6CB9-4FC2-AB47-1318B695CF6E}" srcId="{957B8577-99A0-48D8-9696-F5DA4E70FE97}" destId="{E8626427-CBE2-4F40-A9C2-E0CCC98AAE55}" srcOrd="0" destOrd="0" parTransId="{F7B5FAA9-510E-47FB-AB71-D249B33101F0}" sibTransId="{745A9613-B75B-4972-9E39-BA0F7B3EC411}"/>
    <dgm:cxn modelId="{9B516F24-DC82-40D7-9839-7C8A08B2BE27}" type="presParOf" srcId="{A8648A5B-FE72-42DA-A471-0DD2727C1E7F}" destId="{4367D0F6-B3F3-4231-A915-0D10BF31691D}" srcOrd="0" destOrd="0" presId="urn:microsoft.com/office/officeart/2005/8/layout/chevron2"/>
    <dgm:cxn modelId="{E4410EBD-10BA-442A-A520-8711274D37B8}" type="presParOf" srcId="{4367D0F6-B3F3-4231-A915-0D10BF31691D}" destId="{D532F701-9722-4B26-B265-ACDCDEF8CA6D}" srcOrd="0" destOrd="0" presId="urn:microsoft.com/office/officeart/2005/8/layout/chevron2"/>
    <dgm:cxn modelId="{4F43C54C-1FD5-406D-9A0D-490FA5024DAE}" type="presParOf" srcId="{4367D0F6-B3F3-4231-A915-0D10BF31691D}" destId="{172749ED-3D71-47F4-BCB2-E18593F96955}" srcOrd="1" destOrd="0" presId="urn:microsoft.com/office/officeart/2005/8/layout/chevron2"/>
    <dgm:cxn modelId="{7743B0E7-8C27-49D2-A321-91AD2DB65FC6}" type="presParOf" srcId="{A8648A5B-FE72-42DA-A471-0DD2727C1E7F}" destId="{B8DFD27A-B7B9-46E5-86CE-0C4121EA3D9F}" srcOrd="1" destOrd="0" presId="urn:microsoft.com/office/officeart/2005/8/layout/chevron2"/>
    <dgm:cxn modelId="{7EBFFCCE-4263-4881-8912-F68C5EEE0E7B}" type="presParOf" srcId="{A8648A5B-FE72-42DA-A471-0DD2727C1E7F}" destId="{CF1D60C0-0FFD-4325-ABE0-E4633BF3CCD0}" srcOrd="2" destOrd="0" presId="urn:microsoft.com/office/officeart/2005/8/layout/chevron2"/>
    <dgm:cxn modelId="{C49DDFC0-3D88-4630-A742-CC3DD359D95E}" type="presParOf" srcId="{CF1D60C0-0FFD-4325-ABE0-E4633BF3CCD0}" destId="{E83D350F-0402-4671-8689-A83DC663E7E6}" srcOrd="0" destOrd="0" presId="urn:microsoft.com/office/officeart/2005/8/layout/chevron2"/>
    <dgm:cxn modelId="{71B377F4-99C5-4D56-97CC-35E9B86A4F56}" type="presParOf" srcId="{CF1D60C0-0FFD-4325-ABE0-E4633BF3CCD0}" destId="{538C696C-7791-4D72-9727-830A7FCDFE08}" srcOrd="1" destOrd="0" presId="urn:microsoft.com/office/officeart/2005/8/layout/chevron2"/>
    <dgm:cxn modelId="{CFCA1185-196A-400B-A078-148F9D129212}" type="presParOf" srcId="{A8648A5B-FE72-42DA-A471-0DD2727C1E7F}" destId="{2A949B74-51DA-407D-B939-735C21513320}" srcOrd="3" destOrd="0" presId="urn:microsoft.com/office/officeart/2005/8/layout/chevron2"/>
    <dgm:cxn modelId="{F1BB8DF0-BF28-41B4-BF8A-81CA5EAD0511}" type="presParOf" srcId="{A8648A5B-FE72-42DA-A471-0DD2727C1E7F}" destId="{C5CBCEC4-5DA6-4783-B328-64F9B4788C18}" srcOrd="4" destOrd="0" presId="urn:microsoft.com/office/officeart/2005/8/layout/chevron2"/>
    <dgm:cxn modelId="{375CEEB9-4574-4331-A150-43EC0283EDC0}" type="presParOf" srcId="{C5CBCEC4-5DA6-4783-B328-64F9B4788C18}" destId="{52E3FDAE-4E0F-4BC4-B77B-2D279405F0C1}" srcOrd="0" destOrd="0" presId="urn:microsoft.com/office/officeart/2005/8/layout/chevron2"/>
    <dgm:cxn modelId="{26BF5CF3-C31A-490E-928C-E2C76AAC5B00}" type="presParOf" srcId="{C5CBCEC4-5DA6-4783-B328-64F9B4788C18}" destId="{AF83D186-18B8-49B5-A6D5-18C04F16280E}" srcOrd="1" destOrd="0" presId="urn:microsoft.com/office/officeart/2005/8/layout/chevron2"/>
    <dgm:cxn modelId="{EE8800D8-E7FD-4B99-8A50-93D92BFA813F}" type="presParOf" srcId="{A8648A5B-FE72-42DA-A471-0DD2727C1E7F}" destId="{827E2D44-3CC1-4008-9031-26701F28FE45}" srcOrd="5" destOrd="0" presId="urn:microsoft.com/office/officeart/2005/8/layout/chevron2"/>
    <dgm:cxn modelId="{89ABE2F5-2D3D-4618-8273-178B64B921F0}" type="presParOf" srcId="{A8648A5B-FE72-42DA-A471-0DD2727C1E7F}" destId="{554C07CA-69DB-4F9C-BA4D-7A0367359451}" srcOrd="6" destOrd="0" presId="urn:microsoft.com/office/officeart/2005/8/layout/chevron2"/>
    <dgm:cxn modelId="{4621E68F-D3D3-4A31-91EA-6024C555A17D}" type="presParOf" srcId="{554C07CA-69DB-4F9C-BA4D-7A0367359451}" destId="{7B701D22-53FF-48B1-A9AC-356BAA65766D}" srcOrd="0" destOrd="0" presId="urn:microsoft.com/office/officeart/2005/8/layout/chevron2"/>
    <dgm:cxn modelId="{F7D0B0DC-D8E3-4EB9-B5C3-494A7A6D3F57}" type="presParOf" srcId="{554C07CA-69DB-4F9C-BA4D-7A0367359451}" destId="{BBBB1582-0394-49FB-804E-94798D407072}" srcOrd="1" destOrd="0" presId="urn:microsoft.com/office/officeart/2005/8/layout/chevron2"/>
    <dgm:cxn modelId="{001184AC-2574-41A9-B7F7-21414E8B28B5}" type="presParOf" srcId="{A8648A5B-FE72-42DA-A471-0DD2727C1E7F}" destId="{EBBA8306-6325-41FE-BF7D-82BDE5983561}" srcOrd="7" destOrd="0" presId="urn:microsoft.com/office/officeart/2005/8/layout/chevron2"/>
    <dgm:cxn modelId="{385B23F6-C9DC-49BC-8A13-AAF44E1DB4F9}" type="presParOf" srcId="{A8648A5B-FE72-42DA-A471-0DD2727C1E7F}" destId="{2D8308FE-EEFC-427A-947D-FB5FD3BE374F}" srcOrd="8" destOrd="0" presId="urn:microsoft.com/office/officeart/2005/8/layout/chevron2"/>
    <dgm:cxn modelId="{B98884D7-F37D-4241-BE07-11155C8AEC11}" type="presParOf" srcId="{2D8308FE-EEFC-427A-947D-FB5FD3BE374F}" destId="{586DD274-BE47-4B82-B605-E8738CE53B2C}" srcOrd="0" destOrd="0" presId="urn:microsoft.com/office/officeart/2005/8/layout/chevron2"/>
    <dgm:cxn modelId="{99A057D3-6DBE-48F1-B7E0-D83ABB67DE36}" type="presParOf" srcId="{2D8308FE-EEFC-427A-947D-FB5FD3BE374F}" destId="{8E7500C8-9D99-4D2F-8E81-A2918A26C13D}" srcOrd="1" destOrd="0" presId="urn:microsoft.com/office/officeart/2005/8/layout/chevron2"/>
    <dgm:cxn modelId="{24E2796B-2809-49B2-832D-35A170038D74}" type="presParOf" srcId="{A8648A5B-FE72-42DA-A471-0DD2727C1E7F}" destId="{C9A711BD-C7CA-4FC9-8D40-4EF50569645E}" srcOrd="9" destOrd="0" presId="urn:microsoft.com/office/officeart/2005/8/layout/chevron2"/>
    <dgm:cxn modelId="{BCC13F74-8BB1-4A7D-9A95-BAD3533995AA}" type="presParOf" srcId="{A8648A5B-FE72-42DA-A471-0DD2727C1E7F}" destId="{A3B718B9-3E75-4234-82F8-11F6C60285B3}" srcOrd="10" destOrd="0" presId="urn:microsoft.com/office/officeart/2005/8/layout/chevron2"/>
    <dgm:cxn modelId="{BB280137-BCF2-4009-8BCF-3B5477F5E832}" type="presParOf" srcId="{A3B718B9-3E75-4234-82F8-11F6C60285B3}" destId="{7A679AB8-21BE-468A-84F2-FA3FC7706AC3}" srcOrd="0" destOrd="0" presId="urn:microsoft.com/office/officeart/2005/8/layout/chevron2"/>
    <dgm:cxn modelId="{318650C3-52C2-4536-841A-443A81DE303A}" type="presParOf" srcId="{A3B718B9-3E75-4234-82F8-11F6C60285B3}" destId="{7D1E96ED-8CF5-40C9-8079-D45614AA5E8D}" srcOrd="1" destOrd="0" presId="urn:microsoft.com/office/officeart/2005/8/layout/chevron2"/>
    <dgm:cxn modelId="{24A93E06-A432-49AF-8965-BC3EE12CA6DF}" type="presParOf" srcId="{A8648A5B-FE72-42DA-A471-0DD2727C1E7F}" destId="{AF30402E-BCB6-494A-A623-78B2E2D6ED62}" srcOrd="11" destOrd="0" presId="urn:microsoft.com/office/officeart/2005/8/layout/chevron2"/>
    <dgm:cxn modelId="{2F4C464F-48E2-4D9E-B49A-2538D44E3094}" type="presParOf" srcId="{A8648A5B-FE72-42DA-A471-0DD2727C1E7F}" destId="{E0F244AB-0440-4386-A371-391392A559F9}" srcOrd="12" destOrd="0" presId="urn:microsoft.com/office/officeart/2005/8/layout/chevron2"/>
    <dgm:cxn modelId="{72464951-CE9F-4600-9F18-519AE06188DC}" type="presParOf" srcId="{E0F244AB-0440-4386-A371-391392A559F9}" destId="{048506D5-9172-49F8-9F1A-C35E862067AC}" srcOrd="0" destOrd="0" presId="urn:microsoft.com/office/officeart/2005/8/layout/chevron2"/>
    <dgm:cxn modelId="{4D1B45B6-37D2-4863-ABE9-0FE4921DF789}" type="presParOf" srcId="{E0F244AB-0440-4386-A371-391392A559F9}" destId="{579DBB8A-7AA1-467E-8C1C-F0FC037965B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B965D-57FB-41F7-8BD8-445AE239C81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FAA4A33-1B2F-48D6-9CA0-B43EF2198CC1}">
      <dgm:prSet custT="1"/>
      <dgm:spPr>
        <a:solidFill>
          <a:srgbClr val="CCCCFF">
            <a:alpha val="90000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достаточном уровне – 11376 </a:t>
          </a:r>
          <a:r>
            <a:rPr lang="ru-RU" sz="2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</a:t>
          </a:r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(92,7%)</a:t>
          </a:r>
        </a:p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низком уровне – 890 </a:t>
          </a:r>
          <a:r>
            <a:rPr lang="ru-RU" sz="2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</a:t>
          </a:r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(7,3%),</a:t>
          </a:r>
        </a:p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из них:</a:t>
          </a:r>
        </a:p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2,6% - учащиеся статусных ОО;</a:t>
          </a:r>
        </a:p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7,4% - ОО;</a:t>
          </a:r>
        </a:p>
        <a:p>
          <a:pPr algn="l"/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41% - С(К)ОО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F817EF-F9A4-4A7C-A69A-EAC3D8468E83}" type="parTrans" cxnId="{08C08276-60B1-4610-AC05-DCA27FB96854}">
      <dgm:prSet/>
      <dgm:spPr/>
      <dgm:t>
        <a:bodyPr/>
        <a:lstStyle/>
        <a:p>
          <a:endParaRPr lang="ru-RU"/>
        </a:p>
      </dgm:t>
    </dgm:pt>
    <dgm:pt modelId="{BB345C7B-7E27-401D-A5C9-E41B28FBC6A8}" type="sibTrans" cxnId="{08C08276-60B1-4610-AC05-DCA27FB96854}">
      <dgm:prSet/>
      <dgm:spPr/>
      <dgm:t>
        <a:bodyPr/>
        <a:lstStyle/>
        <a:p>
          <a:endParaRPr lang="ru-RU"/>
        </a:p>
      </dgm:t>
    </dgm:pt>
    <dgm:pt modelId="{D542740C-C2C2-4D0B-8603-B5CA39D18AAA}" type="pres">
      <dgm:prSet presAssocID="{A39B965D-57FB-41F7-8BD8-445AE239C818}" presName="compositeShape" presStyleCnt="0">
        <dgm:presLayoutVars>
          <dgm:dir/>
          <dgm:resizeHandles/>
        </dgm:presLayoutVars>
      </dgm:prSet>
      <dgm:spPr/>
    </dgm:pt>
    <dgm:pt modelId="{C263758D-0C55-40DE-868C-7862DD28D89C}" type="pres">
      <dgm:prSet presAssocID="{A39B965D-57FB-41F7-8BD8-445AE239C818}" presName="pyramid" presStyleLbl="node1" presStyleIdx="0" presStyleCnt="1" custLinFactNeighborX="-14145" custLinFactNeighborY="308"/>
      <dgm:spPr>
        <a:solidFill>
          <a:srgbClr val="CC99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B28F3A2-650C-4527-95C2-66A1A2413C7B}" type="pres">
      <dgm:prSet presAssocID="{A39B965D-57FB-41F7-8BD8-445AE239C818}" presName="theList" presStyleCnt="0"/>
      <dgm:spPr/>
    </dgm:pt>
    <dgm:pt modelId="{66A4A277-363C-48DA-B116-E45F930C93C1}" type="pres">
      <dgm:prSet presAssocID="{EFAA4A33-1B2F-48D6-9CA0-B43EF2198CC1}" presName="aNode" presStyleLbl="fgAcc1" presStyleIdx="0" presStyleCnt="1" custScaleX="207229" custScaleY="99077" custLinFactY="-6474" custLinFactNeighborX="1390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167C9-6C43-42BA-8893-0D890A8EC198}" type="pres">
      <dgm:prSet presAssocID="{EFAA4A33-1B2F-48D6-9CA0-B43EF2198CC1}" presName="aSpace" presStyleCnt="0"/>
      <dgm:spPr/>
    </dgm:pt>
  </dgm:ptLst>
  <dgm:cxnLst>
    <dgm:cxn modelId="{08C08276-60B1-4610-AC05-DCA27FB96854}" srcId="{A39B965D-57FB-41F7-8BD8-445AE239C818}" destId="{EFAA4A33-1B2F-48D6-9CA0-B43EF2198CC1}" srcOrd="0" destOrd="0" parTransId="{33F817EF-F9A4-4A7C-A69A-EAC3D8468E83}" sibTransId="{BB345C7B-7E27-401D-A5C9-E41B28FBC6A8}"/>
    <dgm:cxn modelId="{4E5DE6B8-5652-48E5-8738-EC831D326127}" type="presOf" srcId="{EFAA4A33-1B2F-48D6-9CA0-B43EF2198CC1}" destId="{66A4A277-363C-48DA-B116-E45F930C93C1}" srcOrd="0" destOrd="0" presId="urn:microsoft.com/office/officeart/2005/8/layout/pyramid2"/>
    <dgm:cxn modelId="{73887003-F616-4687-B254-C676EA1E89EC}" type="presOf" srcId="{A39B965D-57FB-41F7-8BD8-445AE239C818}" destId="{D542740C-C2C2-4D0B-8603-B5CA39D18AAA}" srcOrd="0" destOrd="0" presId="urn:microsoft.com/office/officeart/2005/8/layout/pyramid2"/>
    <dgm:cxn modelId="{38E7A9A3-4DDC-4950-8DB0-32D38859B22E}" type="presParOf" srcId="{D542740C-C2C2-4D0B-8603-B5CA39D18AAA}" destId="{C263758D-0C55-40DE-868C-7862DD28D89C}" srcOrd="0" destOrd="0" presId="urn:microsoft.com/office/officeart/2005/8/layout/pyramid2"/>
    <dgm:cxn modelId="{07ED6D6F-AA62-4D5F-89FA-3E36728D4AD9}" type="presParOf" srcId="{D542740C-C2C2-4D0B-8603-B5CA39D18AAA}" destId="{8B28F3A2-650C-4527-95C2-66A1A2413C7B}" srcOrd="1" destOrd="0" presId="urn:microsoft.com/office/officeart/2005/8/layout/pyramid2"/>
    <dgm:cxn modelId="{A1EE57A0-229F-41C3-8DB3-4DB6820EBDAE}" type="presParOf" srcId="{8B28F3A2-650C-4527-95C2-66A1A2413C7B}" destId="{66A4A277-363C-48DA-B116-E45F930C93C1}" srcOrd="0" destOrd="0" presId="urn:microsoft.com/office/officeart/2005/8/layout/pyramid2"/>
    <dgm:cxn modelId="{B5563F2D-6D16-4DC0-867F-FB2309717E8A}" type="presParOf" srcId="{8B28F3A2-650C-4527-95C2-66A1A2413C7B}" destId="{D2B167C9-6C43-42BA-8893-0D890A8EC198}" srcOrd="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DBC291-FA35-4248-8941-83640B2C19C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477387-A5BA-411D-8124-4F3FA16C74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38000">
              <a:schemeClr val="accent6">
                <a:lumMod val="40000"/>
                <a:lumOff val="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l"/>
          <a:endParaRPr lang="ru-RU" sz="1600" b="1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Справились с работой: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на достаточном уровне – 11376 уч. (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92,7%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),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на низком уровне (выполнили  менее 60%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заданий) – 890 уч. (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7,3%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), 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из них: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55 уч. (2,6%) – статусные ОО;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72 уч. (7,4%) – ОО;</a:t>
          </a:r>
        </a:p>
        <a:p>
          <a:pPr algn="l"/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108 уч. (41%) – С(К)ОО.</a:t>
          </a:r>
        </a:p>
        <a:p>
          <a:pPr algn="l"/>
          <a:endParaRPr lang="ru-RU" sz="2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D0E4CF-E8B1-47C3-8BCA-9BE64582E37A}" type="sibTrans" cxnId="{80C3839D-1F97-42DF-BA9C-EECB74D45EAD}">
      <dgm:prSet/>
      <dgm:spPr/>
      <dgm:t>
        <a:bodyPr/>
        <a:lstStyle/>
        <a:p>
          <a:endParaRPr lang="ru-RU"/>
        </a:p>
      </dgm:t>
    </dgm:pt>
    <dgm:pt modelId="{A77F85ED-07DF-4DE6-8128-C835D16FFF8B}" type="parTrans" cxnId="{80C3839D-1F97-42DF-BA9C-EECB74D45EAD}">
      <dgm:prSet/>
      <dgm:spPr/>
      <dgm:t>
        <a:bodyPr/>
        <a:lstStyle/>
        <a:p>
          <a:endParaRPr lang="ru-RU"/>
        </a:p>
      </dgm:t>
    </dgm:pt>
    <dgm:pt modelId="{B5647705-0881-41BA-A65C-CCBA08F4C1F5}" type="pres">
      <dgm:prSet presAssocID="{E3DBC291-FA35-4248-8941-83640B2C19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DC948-62B8-4B31-A24F-3BC01CCE9710}" type="pres">
      <dgm:prSet presAssocID="{B8477387-A5BA-411D-8124-4F3FA16C74AB}" presName="circle1" presStyleLbl="node1" presStyleIdx="0" presStyleCnt="1" custScaleX="58191" custLinFactNeighborX="7500" custLinFactNeighborY="11479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8CB8B41-1C43-4CA9-99AD-2971AF10BE10}" type="pres">
      <dgm:prSet presAssocID="{B8477387-A5BA-411D-8124-4F3FA16C74AB}" presName="space" presStyleCnt="0"/>
      <dgm:spPr/>
    </dgm:pt>
    <dgm:pt modelId="{2C43457F-CD23-4800-BE11-F29B4E348E88}" type="pres">
      <dgm:prSet presAssocID="{B8477387-A5BA-411D-8124-4F3FA16C74AB}" presName="rect1" presStyleLbl="alignAcc1" presStyleIdx="0" presStyleCnt="1" custScaleX="116237" custScaleY="100000" custLinFactNeighborX="-5878" custLinFactNeighborY="-10800"/>
      <dgm:spPr/>
      <dgm:t>
        <a:bodyPr/>
        <a:lstStyle/>
        <a:p>
          <a:endParaRPr lang="ru-RU"/>
        </a:p>
      </dgm:t>
    </dgm:pt>
    <dgm:pt modelId="{9DFDB94F-F837-4F61-BC6B-4F66FCA877C9}" type="pres">
      <dgm:prSet presAssocID="{B8477387-A5BA-411D-8124-4F3FA16C74A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C1FB2-5AAF-4857-A8E0-66BACC9F0562}" type="presOf" srcId="{E3DBC291-FA35-4248-8941-83640B2C19CD}" destId="{B5647705-0881-41BA-A65C-CCBA08F4C1F5}" srcOrd="0" destOrd="0" presId="urn:microsoft.com/office/officeart/2005/8/layout/target3"/>
    <dgm:cxn modelId="{80C3839D-1F97-42DF-BA9C-EECB74D45EAD}" srcId="{E3DBC291-FA35-4248-8941-83640B2C19CD}" destId="{B8477387-A5BA-411D-8124-4F3FA16C74AB}" srcOrd="0" destOrd="0" parTransId="{A77F85ED-07DF-4DE6-8128-C835D16FFF8B}" sibTransId="{F4D0E4CF-E8B1-47C3-8BCA-9BE64582E37A}"/>
    <dgm:cxn modelId="{C8CB1EF1-7BA1-4D46-AA52-3CB575CB6409}" type="presOf" srcId="{B8477387-A5BA-411D-8124-4F3FA16C74AB}" destId="{9DFDB94F-F837-4F61-BC6B-4F66FCA877C9}" srcOrd="1" destOrd="0" presId="urn:microsoft.com/office/officeart/2005/8/layout/target3"/>
    <dgm:cxn modelId="{453E775F-C067-44D6-9374-F224F6235197}" type="presOf" srcId="{B8477387-A5BA-411D-8124-4F3FA16C74AB}" destId="{2C43457F-CD23-4800-BE11-F29B4E348E88}" srcOrd="0" destOrd="0" presId="urn:microsoft.com/office/officeart/2005/8/layout/target3"/>
    <dgm:cxn modelId="{A4A2AE62-FAB9-444E-BD0F-059A60947004}" type="presParOf" srcId="{B5647705-0881-41BA-A65C-CCBA08F4C1F5}" destId="{F3CDC948-62B8-4B31-A24F-3BC01CCE9710}" srcOrd="0" destOrd="0" presId="urn:microsoft.com/office/officeart/2005/8/layout/target3"/>
    <dgm:cxn modelId="{824B68FF-93CF-44A1-AAC0-744F2C9EF82A}" type="presParOf" srcId="{B5647705-0881-41BA-A65C-CCBA08F4C1F5}" destId="{98CB8B41-1C43-4CA9-99AD-2971AF10BE10}" srcOrd="1" destOrd="0" presId="urn:microsoft.com/office/officeart/2005/8/layout/target3"/>
    <dgm:cxn modelId="{5446F6F4-ECA6-4C3B-B1FE-BCE300C70863}" type="presParOf" srcId="{B5647705-0881-41BA-A65C-CCBA08F4C1F5}" destId="{2C43457F-CD23-4800-BE11-F29B4E348E88}" srcOrd="2" destOrd="0" presId="urn:microsoft.com/office/officeart/2005/8/layout/target3"/>
    <dgm:cxn modelId="{0C4340ED-8454-4AD4-82D4-51C80602B79B}" type="presParOf" srcId="{B5647705-0881-41BA-A65C-CCBA08F4C1F5}" destId="{9DFDB94F-F837-4F61-BC6B-4F66FCA877C9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BC291-FA35-4248-8941-83640B2C19C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477387-A5BA-411D-8124-4F3FA16C74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1">
          <a:gsLst>
            <a:gs pos="38000">
              <a:schemeClr val="accent6">
                <a:lumMod val="40000"/>
                <a:lumOff val="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l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Наиболее успешно справились с:</a:t>
          </a:r>
        </a:p>
        <a:p>
          <a:pPr algn="l"/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№5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(умение находить основание для </a:t>
          </a:r>
          <a:r>
            <a:rPr lang="ru-RU" sz="24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класси-фикации</a:t>
          </a:r>
          <a:r>
            <a: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предметов и нахождение лишнего)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78%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algn="l"/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№2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(умение слушать и понимать задание, выполнять инструкцию из нескольких последовательных действий)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77%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800" b="1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Наименее успешно справились с:</a:t>
          </a:r>
        </a:p>
        <a:p>
          <a:pPr algn="l"/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№1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(воспроизведение предложенной фигуры с соблюдением пропорций между элементами)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64%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algn="l"/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№6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(состояние фонематического слуха и фонематического восприятия)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65%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l"/>
          <a:endParaRPr lang="ru-RU" sz="2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D0E4CF-E8B1-47C3-8BCA-9BE64582E37A}" type="sibTrans" cxnId="{80C3839D-1F97-42DF-BA9C-EECB74D45EAD}">
      <dgm:prSet/>
      <dgm:spPr/>
      <dgm:t>
        <a:bodyPr/>
        <a:lstStyle/>
        <a:p>
          <a:endParaRPr lang="ru-RU"/>
        </a:p>
      </dgm:t>
    </dgm:pt>
    <dgm:pt modelId="{A77F85ED-07DF-4DE6-8128-C835D16FFF8B}" type="parTrans" cxnId="{80C3839D-1F97-42DF-BA9C-EECB74D45EAD}">
      <dgm:prSet/>
      <dgm:spPr/>
      <dgm:t>
        <a:bodyPr/>
        <a:lstStyle/>
        <a:p>
          <a:endParaRPr lang="ru-RU"/>
        </a:p>
      </dgm:t>
    </dgm:pt>
    <dgm:pt modelId="{B5647705-0881-41BA-A65C-CCBA08F4C1F5}" type="pres">
      <dgm:prSet presAssocID="{E3DBC291-FA35-4248-8941-83640B2C19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DC948-62B8-4B31-A24F-3BC01CCE9710}" type="pres">
      <dgm:prSet presAssocID="{B8477387-A5BA-411D-8124-4F3FA16C74AB}" presName="circle1" presStyleLbl="node1" presStyleIdx="0" presStyleCnt="1" custScaleX="58191" custLinFactNeighborX="7500" custLinFactNeighborY="11479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8CB8B41-1C43-4CA9-99AD-2971AF10BE10}" type="pres">
      <dgm:prSet presAssocID="{B8477387-A5BA-411D-8124-4F3FA16C74AB}" presName="space" presStyleCnt="0"/>
      <dgm:spPr/>
    </dgm:pt>
    <dgm:pt modelId="{2C43457F-CD23-4800-BE11-F29B4E348E88}" type="pres">
      <dgm:prSet presAssocID="{B8477387-A5BA-411D-8124-4F3FA16C74AB}" presName="rect1" presStyleLbl="alignAcc1" presStyleIdx="0" presStyleCnt="1" custScaleX="118587" custScaleY="100000" custLinFactNeighborX="-7052" custLinFactNeighborY="-10800"/>
      <dgm:spPr/>
      <dgm:t>
        <a:bodyPr/>
        <a:lstStyle/>
        <a:p>
          <a:endParaRPr lang="ru-RU"/>
        </a:p>
      </dgm:t>
    </dgm:pt>
    <dgm:pt modelId="{9DFDB94F-F837-4F61-BC6B-4F66FCA877C9}" type="pres">
      <dgm:prSet presAssocID="{B8477387-A5BA-411D-8124-4F3FA16C74A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38EF6-01B6-45BB-9DC7-906FD7555CC1}" type="presOf" srcId="{B8477387-A5BA-411D-8124-4F3FA16C74AB}" destId="{9DFDB94F-F837-4F61-BC6B-4F66FCA877C9}" srcOrd="1" destOrd="0" presId="urn:microsoft.com/office/officeart/2005/8/layout/target3"/>
    <dgm:cxn modelId="{80C3839D-1F97-42DF-BA9C-EECB74D45EAD}" srcId="{E3DBC291-FA35-4248-8941-83640B2C19CD}" destId="{B8477387-A5BA-411D-8124-4F3FA16C74AB}" srcOrd="0" destOrd="0" parTransId="{A77F85ED-07DF-4DE6-8128-C835D16FFF8B}" sibTransId="{F4D0E4CF-E8B1-47C3-8BCA-9BE64582E37A}"/>
    <dgm:cxn modelId="{8679D6FE-C9E8-4D4B-A2B5-E440B29F0BE8}" type="presOf" srcId="{B8477387-A5BA-411D-8124-4F3FA16C74AB}" destId="{2C43457F-CD23-4800-BE11-F29B4E348E88}" srcOrd="0" destOrd="0" presId="urn:microsoft.com/office/officeart/2005/8/layout/target3"/>
    <dgm:cxn modelId="{05C82E51-14B3-4252-AC8E-A468B844E6BA}" type="presOf" srcId="{E3DBC291-FA35-4248-8941-83640B2C19CD}" destId="{B5647705-0881-41BA-A65C-CCBA08F4C1F5}" srcOrd="0" destOrd="0" presId="urn:microsoft.com/office/officeart/2005/8/layout/target3"/>
    <dgm:cxn modelId="{DED90DDB-F84F-4E74-BE71-8D0B1C413E06}" type="presParOf" srcId="{B5647705-0881-41BA-A65C-CCBA08F4C1F5}" destId="{F3CDC948-62B8-4B31-A24F-3BC01CCE9710}" srcOrd="0" destOrd="0" presId="urn:microsoft.com/office/officeart/2005/8/layout/target3"/>
    <dgm:cxn modelId="{AAE44856-29C3-4518-BF5E-51BAFC812D45}" type="presParOf" srcId="{B5647705-0881-41BA-A65C-CCBA08F4C1F5}" destId="{98CB8B41-1C43-4CA9-99AD-2971AF10BE10}" srcOrd="1" destOrd="0" presId="urn:microsoft.com/office/officeart/2005/8/layout/target3"/>
    <dgm:cxn modelId="{2BB227D6-8E05-473C-8578-B54F373AF53A}" type="presParOf" srcId="{B5647705-0881-41BA-A65C-CCBA08F4C1F5}" destId="{2C43457F-CD23-4800-BE11-F29B4E348E88}" srcOrd="2" destOrd="0" presId="urn:microsoft.com/office/officeart/2005/8/layout/target3"/>
    <dgm:cxn modelId="{E0C4FBAE-82A7-4FD1-BAAD-A6B88448911D}" type="presParOf" srcId="{B5647705-0881-41BA-A65C-CCBA08F4C1F5}" destId="{9DFDB94F-F837-4F61-BC6B-4F66FCA877C9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DBC291-FA35-4248-8941-83640B2C19C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477387-A5BA-411D-8124-4F3FA16C74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46000">
              <a:schemeClr val="accent6">
                <a:lumMod val="40000"/>
                <a:lumOff val="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l"/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Руководителям ОО:</a:t>
          </a:r>
        </a:p>
        <a:p>
          <a:pPr algn="l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Провести анализ результатов стартовой диагностики учащихся 1-х классов в разрезе классов с целью построения индивидуальной работы с учащимися по формированию и развитию </a:t>
          </a:r>
          <a:r>
            <a:rPr lang="ru-RU" sz="28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метапредметных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и предметных планируемых результатов;</a:t>
          </a:r>
        </a:p>
        <a:p>
          <a:pPr algn="l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Осуществить корректировку планирования и содержания учебных занятий в 1-х классах с учетом проведенного анализа стартовой диагностики.</a:t>
          </a:r>
          <a:endParaRPr lang="ru-RU" sz="28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D0E4CF-E8B1-47C3-8BCA-9BE64582E37A}" type="sibTrans" cxnId="{80C3839D-1F97-42DF-BA9C-EECB74D45EAD}">
      <dgm:prSet/>
      <dgm:spPr/>
      <dgm:t>
        <a:bodyPr/>
        <a:lstStyle/>
        <a:p>
          <a:endParaRPr lang="ru-RU"/>
        </a:p>
      </dgm:t>
    </dgm:pt>
    <dgm:pt modelId="{A77F85ED-07DF-4DE6-8128-C835D16FFF8B}" type="parTrans" cxnId="{80C3839D-1F97-42DF-BA9C-EECB74D45EAD}">
      <dgm:prSet/>
      <dgm:spPr/>
      <dgm:t>
        <a:bodyPr/>
        <a:lstStyle/>
        <a:p>
          <a:endParaRPr lang="ru-RU"/>
        </a:p>
      </dgm:t>
    </dgm:pt>
    <dgm:pt modelId="{B5647705-0881-41BA-A65C-CCBA08F4C1F5}" type="pres">
      <dgm:prSet presAssocID="{E3DBC291-FA35-4248-8941-83640B2C19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DC948-62B8-4B31-A24F-3BC01CCE9710}" type="pres">
      <dgm:prSet presAssocID="{B8477387-A5BA-411D-8124-4F3FA16C74AB}" presName="circle1" presStyleLbl="node1" presStyleIdx="0" presStyleCnt="1" custScaleX="58191" custLinFactNeighborX="7500" custLinFactNeighborY="11479"/>
      <dgm:spPr>
        <a:solidFill>
          <a:srgbClr val="CC99FF"/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ru-RU"/>
        </a:p>
      </dgm:t>
    </dgm:pt>
    <dgm:pt modelId="{98CB8B41-1C43-4CA9-99AD-2971AF10BE10}" type="pres">
      <dgm:prSet presAssocID="{B8477387-A5BA-411D-8124-4F3FA16C74AB}" presName="space" presStyleCnt="0"/>
      <dgm:spPr/>
    </dgm:pt>
    <dgm:pt modelId="{2C43457F-CD23-4800-BE11-F29B4E348E88}" type="pres">
      <dgm:prSet presAssocID="{B8477387-A5BA-411D-8124-4F3FA16C74AB}" presName="rect1" presStyleLbl="alignAcc1" presStyleIdx="0" presStyleCnt="1" custScaleX="118587" custScaleY="100000" custLinFactNeighborX="-7052" custLinFactNeighborY="-10800"/>
      <dgm:spPr/>
      <dgm:t>
        <a:bodyPr/>
        <a:lstStyle/>
        <a:p>
          <a:endParaRPr lang="ru-RU"/>
        </a:p>
      </dgm:t>
    </dgm:pt>
    <dgm:pt modelId="{9DFDB94F-F837-4F61-BC6B-4F66FCA877C9}" type="pres">
      <dgm:prSet presAssocID="{B8477387-A5BA-411D-8124-4F3FA16C74A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367D3E-E5B4-4BB0-81DE-C765E65D056F}" type="presOf" srcId="{E3DBC291-FA35-4248-8941-83640B2C19CD}" destId="{B5647705-0881-41BA-A65C-CCBA08F4C1F5}" srcOrd="0" destOrd="0" presId="urn:microsoft.com/office/officeart/2005/8/layout/target3"/>
    <dgm:cxn modelId="{578C8BD7-D7DC-4530-AA7C-2D05FBEB26DA}" type="presOf" srcId="{B8477387-A5BA-411D-8124-4F3FA16C74AB}" destId="{2C43457F-CD23-4800-BE11-F29B4E348E88}" srcOrd="0" destOrd="0" presId="urn:microsoft.com/office/officeart/2005/8/layout/target3"/>
    <dgm:cxn modelId="{80C3839D-1F97-42DF-BA9C-EECB74D45EAD}" srcId="{E3DBC291-FA35-4248-8941-83640B2C19CD}" destId="{B8477387-A5BA-411D-8124-4F3FA16C74AB}" srcOrd="0" destOrd="0" parTransId="{A77F85ED-07DF-4DE6-8128-C835D16FFF8B}" sibTransId="{F4D0E4CF-E8B1-47C3-8BCA-9BE64582E37A}"/>
    <dgm:cxn modelId="{42267CA9-EDF6-4A65-8D1A-541C27123C77}" type="presOf" srcId="{B8477387-A5BA-411D-8124-4F3FA16C74AB}" destId="{9DFDB94F-F837-4F61-BC6B-4F66FCA877C9}" srcOrd="1" destOrd="0" presId="urn:microsoft.com/office/officeart/2005/8/layout/target3"/>
    <dgm:cxn modelId="{1C3E8709-96A5-4228-A04F-43F52A4CD690}" type="presParOf" srcId="{B5647705-0881-41BA-A65C-CCBA08F4C1F5}" destId="{F3CDC948-62B8-4B31-A24F-3BC01CCE9710}" srcOrd="0" destOrd="0" presId="urn:microsoft.com/office/officeart/2005/8/layout/target3"/>
    <dgm:cxn modelId="{F5BB03D9-EE4D-4A60-8213-6AAAEFEC963A}" type="presParOf" srcId="{B5647705-0881-41BA-A65C-CCBA08F4C1F5}" destId="{98CB8B41-1C43-4CA9-99AD-2971AF10BE10}" srcOrd="1" destOrd="0" presId="urn:microsoft.com/office/officeart/2005/8/layout/target3"/>
    <dgm:cxn modelId="{6103C850-6412-4D90-A91C-21FF0CFF1DD8}" type="presParOf" srcId="{B5647705-0881-41BA-A65C-CCBA08F4C1F5}" destId="{2C43457F-CD23-4800-BE11-F29B4E348E88}" srcOrd="2" destOrd="0" presId="urn:microsoft.com/office/officeart/2005/8/layout/target3"/>
    <dgm:cxn modelId="{3B10014F-FB2D-48EA-9984-DD6E524B9D84}" type="presParOf" srcId="{B5647705-0881-41BA-A65C-CCBA08F4C1F5}" destId="{9DFDB94F-F837-4F61-BC6B-4F66FCA877C9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2F701-9722-4B26-B265-ACDCDEF8CA6D}">
      <dsp:nvSpPr>
        <dsp:cNvPr id="0" name=""/>
        <dsp:cNvSpPr/>
      </dsp:nvSpPr>
      <dsp:spPr>
        <a:xfrm rot="5400000">
          <a:off x="-131113" y="653974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rgbClr val="C00000"/>
              </a:solidFill>
            </a:rPr>
            <a:t>1</a:t>
          </a:r>
          <a:endParaRPr lang="ru-RU" sz="1800" b="1" u="none" kern="1200" dirty="0">
            <a:solidFill>
              <a:srgbClr val="C00000"/>
            </a:solidFill>
          </a:endParaRPr>
        </a:p>
      </dsp:txBody>
      <dsp:txXfrm rot="-5400000">
        <a:off x="-2" y="828789"/>
        <a:ext cx="611849" cy="262221"/>
      </dsp:txXfrm>
    </dsp:sp>
    <dsp:sp modelId="{172749ED-3D71-47F4-BCB2-E18593F96955}">
      <dsp:nvSpPr>
        <dsp:cNvPr id="0" name=""/>
        <dsp:cNvSpPr/>
      </dsp:nvSpPr>
      <dsp:spPr>
        <a:xfrm rot="5400000">
          <a:off x="4116905" y="-3310546"/>
          <a:ext cx="1008266" cy="8103586"/>
        </a:xfrm>
        <a:prstGeom prst="round2SameRect">
          <a:avLst/>
        </a:prstGeom>
        <a:solidFill>
          <a:srgbClr val="CCCC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воспроизводить (копировать) предложенную фигуру, соблюдая пропорции между элементами фигуры, умение рисовать прямолинейные отрезки, углы, не округляя их, проводить четкие линии (задание №1);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569246" y="286333"/>
        <a:ext cx="8054367" cy="909828"/>
      </dsp:txXfrm>
    </dsp:sp>
    <dsp:sp modelId="{E83D350F-0402-4671-8689-A83DC663E7E6}">
      <dsp:nvSpPr>
        <dsp:cNvPr id="0" name=""/>
        <dsp:cNvSpPr/>
      </dsp:nvSpPr>
      <dsp:spPr>
        <a:xfrm rot="5400000">
          <a:off x="-131113" y="1439796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2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" y="1614611"/>
        <a:ext cx="611849" cy="262221"/>
      </dsp:txXfrm>
    </dsp:sp>
    <dsp:sp modelId="{538C696C-7791-4D72-9727-830A7FCDFE08}">
      <dsp:nvSpPr>
        <dsp:cNvPr id="0" name=""/>
        <dsp:cNvSpPr/>
      </dsp:nvSpPr>
      <dsp:spPr>
        <a:xfrm rot="5400000">
          <a:off x="4325587" y="-2367653"/>
          <a:ext cx="676110" cy="8103586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слушать и понимать задание; умение выполнять инструкцию,  состоящую из нескольких последовательных действий (задание №2);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611850" y="1379090"/>
        <a:ext cx="8070581" cy="610100"/>
      </dsp:txXfrm>
    </dsp:sp>
    <dsp:sp modelId="{52E3FDAE-4E0F-4BC4-B77B-2D279405F0C1}">
      <dsp:nvSpPr>
        <dsp:cNvPr id="0" name=""/>
        <dsp:cNvSpPr/>
      </dsp:nvSpPr>
      <dsp:spPr>
        <a:xfrm rot="5400000">
          <a:off x="-131113" y="2225609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3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" y="2400424"/>
        <a:ext cx="611849" cy="262221"/>
      </dsp:txXfrm>
    </dsp:sp>
    <dsp:sp modelId="{AF83D186-18B8-49B5-A6D5-18C04F16280E}">
      <dsp:nvSpPr>
        <dsp:cNvPr id="0" name=""/>
        <dsp:cNvSpPr/>
      </dsp:nvSpPr>
      <dsp:spPr>
        <a:xfrm rot="5400000">
          <a:off x="4379569" y="-1642675"/>
          <a:ext cx="568146" cy="8103586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понять инструкцию (учебную задачу) и точно следовать ей до конца выполнения задания (задание №3)</a:t>
          </a:r>
          <a:endParaRPr lang="ru-RU" sz="10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11850" y="2152780"/>
        <a:ext cx="8075851" cy="512676"/>
      </dsp:txXfrm>
    </dsp:sp>
    <dsp:sp modelId="{7B701D22-53FF-48B1-A9AC-356BAA65766D}">
      <dsp:nvSpPr>
        <dsp:cNvPr id="0" name=""/>
        <dsp:cNvSpPr/>
      </dsp:nvSpPr>
      <dsp:spPr>
        <a:xfrm rot="5400000">
          <a:off x="-133359" y="3039808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4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248" y="3214623"/>
        <a:ext cx="611849" cy="262221"/>
      </dsp:txXfrm>
    </dsp:sp>
    <dsp:sp modelId="{BBBB1582-0394-49FB-804E-94798D407072}">
      <dsp:nvSpPr>
        <dsp:cNvPr id="0" name=""/>
        <dsp:cNvSpPr/>
      </dsp:nvSpPr>
      <dsp:spPr>
        <a:xfrm rot="5400000">
          <a:off x="4190986" y="-807038"/>
          <a:ext cx="955036" cy="8093862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правильно понять текст задачи и выполнить действия по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моделиро-ванию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заданной ситуации: перейти от числа к соответствующему конечному множеству предметов (кругов, квадратов) (задание №4);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621574" y="2808996"/>
        <a:ext cx="8047241" cy="861794"/>
      </dsp:txXfrm>
    </dsp:sp>
    <dsp:sp modelId="{586DD274-BE47-4B82-B605-E8738CE53B2C}">
      <dsp:nvSpPr>
        <dsp:cNvPr id="0" name=""/>
        <dsp:cNvSpPr/>
      </dsp:nvSpPr>
      <dsp:spPr>
        <a:xfrm rot="5400000">
          <a:off x="-133359" y="3917887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5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248" y="4092702"/>
        <a:ext cx="611849" cy="262221"/>
      </dsp:txXfrm>
    </dsp:sp>
    <dsp:sp modelId="{8E7500C8-9D99-4D2F-8E81-A2918A26C13D}">
      <dsp:nvSpPr>
        <dsp:cNvPr id="0" name=""/>
        <dsp:cNvSpPr/>
      </dsp:nvSpPr>
      <dsp:spPr>
        <a:xfrm rot="5400000">
          <a:off x="4310041" y="149843"/>
          <a:ext cx="724585" cy="8074089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находить основание, по которому может быть произведена классификация, и в соответствии с этим определять лишний объект (задание №5);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635290" y="3859966"/>
        <a:ext cx="8038718" cy="653843"/>
      </dsp:txXfrm>
    </dsp:sp>
    <dsp:sp modelId="{7A679AB8-21BE-468A-84F2-FA3FC7706AC3}">
      <dsp:nvSpPr>
        <dsp:cNvPr id="0" name=""/>
        <dsp:cNvSpPr/>
      </dsp:nvSpPr>
      <dsp:spPr>
        <a:xfrm rot="5400000">
          <a:off x="-131113" y="4797381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6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" y="4972196"/>
        <a:ext cx="611849" cy="262221"/>
      </dsp:txXfrm>
    </dsp:sp>
    <dsp:sp modelId="{7D1E96ED-8CF5-40C9-8079-D45614AA5E8D}">
      <dsp:nvSpPr>
        <dsp:cNvPr id="0" name=""/>
        <dsp:cNvSpPr/>
      </dsp:nvSpPr>
      <dsp:spPr>
        <a:xfrm rot="5400000">
          <a:off x="4375785" y="915720"/>
          <a:ext cx="577861" cy="8095158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осуществлять фонетический анализ слова с целью отбора картинок с заданным звуком в названиях (задание №6);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617137" y="4702578"/>
        <a:ext cx="8066949" cy="521443"/>
      </dsp:txXfrm>
    </dsp:sp>
    <dsp:sp modelId="{048506D5-9172-49F8-9F1A-C35E862067AC}">
      <dsp:nvSpPr>
        <dsp:cNvPr id="0" name=""/>
        <dsp:cNvSpPr/>
      </dsp:nvSpPr>
      <dsp:spPr>
        <a:xfrm rot="5400000">
          <a:off x="-133359" y="5524728"/>
          <a:ext cx="874070" cy="611849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7</a:t>
          </a:r>
          <a:endParaRPr lang="ru-RU" sz="1800" b="1" kern="1200" dirty="0">
            <a:solidFill>
              <a:srgbClr val="C00000"/>
            </a:solidFill>
          </a:endParaRPr>
        </a:p>
      </dsp:txBody>
      <dsp:txXfrm rot="-5400000">
        <a:off x="-2248" y="5699543"/>
        <a:ext cx="611849" cy="262221"/>
      </dsp:txXfrm>
    </dsp:sp>
    <dsp:sp modelId="{579DBB8A-7AA1-467E-8C1C-F0FC037965B4}">
      <dsp:nvSpPr>
        <dsp:cNvPr id="0" name=""/>
        <dsp:cNvSpPr/>
      </dsp:nvSpPr>
      <dsp:spPr>
        <a:xfrm rot="5400000">
          <a:off x="4375056" y="1612565"/>
          <a:ext cx="572674" cy="8112581"/>
        </a:xfrm>
        <a:prstGeom prst="round2SameRect">
          <a:avLst/>
        </a:prstGeom>
        <a:solidFill>
          <a:srgbClr val="CCC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готовность 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 овладению звуковым анализом на уровне определения количества звуков в слове (задание №</a:t>
          </a:r>
          <a:r>
            <a:rPr lang="ru-RU" sz="1800" kern="120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7</a:t>
          </a:r>
          <a:r>
            <a:rPr lang="ru-RU" sz="1800" kern="120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).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605103" y="5410474"/>
        <a:ext cx="8084625" cy="516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3758D-0C55-40DE-868C-7862DD28D89C}">
      <dsp:nvSpPr>
        <dsp:cNvPr id="0" name=""/>
        <dsp:cNvSpPr/>
      </dsp:nvSpPr>
      <dsp:spPr>
        <a:xfrm>
          <a:off x="0" y="0"/>
          <a:ext cx="5382360" cy="5382360"/>
        </a:xfrm>
        <a:prstGeom prst="triangle">
          <a:avLst/>
        </a:prstGeom>
        <a:solidFill>
          <a:srgbClr val="CC99FF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4A277-363C-48DA-B116-E45F930C93C1}">
      <dsp:nvSpPr>
        <dsp:cNvPr id="0" name=""/>
        <dsp:cNvSpPr/>
      </dsp:nvSpPr>
      <dsp:spPr>
        <a:xfrm>
          <a:off x="1428790" y="0"/>
          <a:ext cx="7249977" cy="3820365"/>
        </a:xfrm>
        <a:prstGeom prst="roundRect">
          <a:avLst/>
        </a:prstGeom>
        <a:solidFill>
          <a:srgbClr val="CCCCFF">
            <a:alpha val="90000"/>
          </a:srgb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достаточном уровне – 11376 </a:t>
          </a:r>
          <a:r>
            <a:rPr lang="ru-RU" sz="2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</a:t>
          </a: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(92,7%)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низком уровне – 890 </a:t>
          </a:r>
          <a:r>
            <a:rPr lang="ru-RU" sz="2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</a:t>
          </a: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(7,3%),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из них: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2,6% - учащиеся статусных ОО;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7,4% - СОШ;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	41% - С(К)ОО</a:t>
          </a:r>
          <a:endParaRPr lang="ru-RU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5285" y="186495"/>
        <a:ext cx="6876987" cy="34473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C948-62B8-4B31-A24F-3BC01CCE9710}">
      <dsp:nvSpPr>
        <dsp:cNvPr id="0" name=""/>
        <dsp:cNvSpPr/>
      </dsp:nvSpPr>
      <dsp:spPr>
        <a:xfrm>
          <a:off x="144001" y="53784"/>
          <a:ext cx="3048244" cy="523834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3457F-CD23-4800-BE11-F29B4E348E88}">
      <dsp:nvSpPr>
        <dsp:cNvPr id="0" name=""/>
        <dsp:cNvSpPr/>
      </dsp:nvSpPr>
      <dsp:spPr>
        <a:xfrm>
          <a:off x="1512167" y="0"/>
          <a:ext cx="7126529" cy="5238343"/>
        </a:xfrm>
        <a:prstGeom prst="rect">
          <a:avLst/>
        </a:prstGeom>
        <a:gradFill flip="none" rotWithShape="1">
          <a:gsLst>
            <a:gs pos="38000">
              <a:schemeClr val="accent6">
                <a:lumMod val="40000"/>
                <a:lumOff val="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Справились с работой: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на достаточном уровне – 11376 уч. (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92,7%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на низком уровне (выполнили  менее 60%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заданий) – 890 уч. (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7,3%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),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из них: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55 уч. (2,6%) – статусные ОО;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72 уч. (7,4%) – СОШ;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	108 уч. (41%) – С(К)ОО.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12167" y="0"/>
        <a:ext cx="7126529" cy="5238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C948-62B8-4B31-A24F-3BC01CCE9710}">
      <dsp:nvSpPr>
        <dsp:cNvPr id="0" name=""/>
        <dsp:cNvSpPr/>
      </dsp:nvSpPr>
      <dsp:spPr>
        <a:xfrm>
          <a:off x="107981" y="53784"/>
          <a:ext cx="3048244" cy="523834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3457F-CD23-4800-BE11-F29B4E348E88}">
      <dsp:nvSpPr>
        <dsp:cNvPr id="0" name=""/>
        <dsp:cNvSpPr/>
      </dsp:nvSpPr>
      <dsp:spPr>
        <a:xfrm>
          <a:off x="1332130" y="0"/>
          <a:ext cx="7270609" cy="5238343"/>
        </a:xfrm>
        <a:prstGeom prst="rect">
          <a:avLst/>
        </a:prstGeom>
        <a:gradFill flip="none" rotWithShape="1">
          <a:gsLst>
            <a:gs pos="38000">
              <a:schemeClr val="accent6">
                <a:lumMod val="40000"/>
                <a:lumOff val="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Наиболее успешно справились с: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№5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(умение находить основание для </a:t>
          </a:r>
          <a:r>
            <a:rPr lang="ru-RU" sz="2400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класси-фикации</a:t>
          </a:r>
          <a:r>
            <a:rPr lang="ru-RU" sz="2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предметов и нахождение лишнего)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78%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№2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(умение слушать и понимать задание, выполнять инструкцию из нескольких последовательных действий)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77%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800" b="1" kern="12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Наименее успешно справились с: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№1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(воспроизведение предложенной фигуры с соблюдением пропорций между элементами)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64%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зад. №6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(состояние фонематического слуха и фонематического восприятия)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65%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2130" y="0"/>
        <a:ext cx="7270609" cy="5238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C948-62B8-4B31-A24F-3BC01CCE9710}">
      <dsp:nvSpPr>
        <dsp:cNvPr id="0" name=""/>
        <dsp:cNvSpPr/>
      </dsp:nvSpPr>
      <dsp:spPr>
        <a:xfrm>
          <a:off x="107981" y="53784"/>
          <a:ext cx="3048244" cy="5238343"/>
        </a:xfrm>
        <a:prstGeom prst="pie">
          <a:avLst>
            <a:gd name="adj1" fmla="val 5400000"/>
            <a:gd name="adj2" fmla="val 16200000"/>
          </a:avLst>
        </a:prstGeom>
        <a:solidFill>
          <a:srgbClr val="CC99FF"/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3457F-CD23-4800-BE11-F29B4E348E88}">
      <dsp:nvSpPr>
        <dsp:cNvPr id="0" name=""/>
        <dsp:cNvSpPr/>
      </dsp:nvSpPr>
      <dsp:spPr>
        <a:xfrm>
          <a:off x="1332130" y="0"/>
          <a:ext cx="7270609" cy="5238343"/>
        </a:xfrm>
        <a:prstGeom prst="rect">
          <a:avLst/>
        </a:prstGeom>
        <a:gradFill rotWithShape="0">
          <a:gsLst>
            <a:gs pos="46000">
              <a:schemeClr val="accent6">
                <a:lumMod val="40000"/>
                <a:lumOff val="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Руководителям ОО: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Провести анализ результатов стартовой диагностики учащихся 1-х классов в разрезе классов с целью построения индивидуальной работы с учащимися по формированию и развитию </a:t>
          </a:r>
          <a:r>
            <a:rPr lang="ru-RU" sz="2800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метапредметных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и предметных планируемых результатов;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Осуществить корректировку планирования и содержания учебных занятий в 1-х классах с учетом проведенного анализа стартовой диагностики.</a:t>
          </a:r>
          <a:endParaRPr lang="ru-RU" sz="28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2130" y="0"/>
        <a:ext cx="7270609" cy="5238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1585FA-1E4A-4DB4-8515-51319DF0E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2084-FBEB-41D7-88C2-82F19C399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5F6-7D8F-41EC-AB76-30F39D879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756F-2D33-442C-BBC3-E72650163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8D48-3A72-4244-B4A9-9BD8E0E4C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6CD4-D15B-41D7-9EF1-2EE172DF5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20E7-71B7-417A-86DF-6D8DE20C8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3CD8-8991-4A86-A829-2E7386E4A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E23C-477C-4860-9A25-32219D6B7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1793-8281-49A4-B619-0C9C6114E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366C-C7D8-476C-8913-F7746D7D3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3A997A96-10E6-4A46-AEC2-D57267166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000108"/>
            <a:ext cx="8358246" cy="32147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b="1" dirty="0" smtClean="0"/>
              <a:t>Оценка качества образования учащихся на уровне начального общего образования: </a:t>
            </a:r>
            <a:br>
              <a:rPr lang="ru-RU" b="1" dirty="0" smtClean="0"/>
            </a:br>
            <a:r>
              <a:rPr lang="ru-RU" b="1" dirty="0" smtClean="0"/>
              <a:t>итоги и задачи</a:t>
            </a:r>
            <a:endParaRPr lang="ru-RU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75448" y="4365104"/>
            <a:ext cx="4968552" cy="1008112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Кемерова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Л.В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к.п.н.,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начальник отдела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оценки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качества образования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МБОУ ДПО УМЦ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00504"/>
            <a:ext cx="2714644" cy="267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33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Задания стартовой диагностики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913483529"/>
              </p:ext>
            </p:extLst>
          </p:nvPr>
        </p:nvGraphicFramePr>
        <p:xfrm>
          <a:off x="214282" y="548680"/>
          <a:ext cx="871543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1172" y="243981"/>
            <a:ext cx="3888432" cy="1487658"/>
          </a:xfrm>
        </p:spPr>
        <p:txBody>
          <a:bodyPr/>
          <a:lstStyle/>
          <a:p>
            <a:r>
              <a:rPr lang="ru-RU" dirty="0" smtClean="0"/>
              <a:t>УЧАСТНИКИ </a:t>
            </a:r>
            <a:br>
              <a:rPr lang="ru-RU" dirty="0" smtClean="0"/>
            </a:br>
            <a:r>
              <a:rPr lang="ru-RU" dirty="0" smtClean="0"/>
              <a:t>СТАРТОВОЙ </a:t>
            </a:r>
            <a:br>
              <a:rPr lang="ru-RU" dirty="0" smtClean="0"/>
            </a:br>
            <a:r>
              <a:rPr lang="ru-RU" dirty="0" smtClean="0"/>
              <a:t>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844824"/>
            <a:ext cx="7772400" cy="463217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1227086" y="2060848"/>
            <a:ext cx="6985670" cy="4072984"/>
            <a:chOff x="2643302" y="-1136784"/>
            <a:chExt cx="5831556" cy="372469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43302" y="-1136784"/>
              <a:ext cx="5677643" cy="372469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151362" y="-675831"/>
              <a:ext cx="5323496" cy="29632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126  ОО;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12266 учащихся (90%);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2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том числе: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9904 </a:t>
              </a:r>
              <a:r>
                <a:rPr lang="ru-RU" sz="3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уч</a:t>
              </a: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. – ОО;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2099 </a:t>
              </a:r>
              <a:r>
                <a:rPr lang="ru-RU" sz="3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уч</a:t>
              </a: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. – статусные ОО;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263 </a:t>
              </a:r>
              <a:r>
                <a:rPr lang="ru-RU" sz="3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уч</a:t>
              </a:r>
              <a:r>
                <a: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. – С(К)ОО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C:\Users\Александр\Desktop\картинки мама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4" y="33347"/>
            <a:ext cx="2414611" cy="1908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33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Справились с работой: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202518"/>
              </p:ext>
            </p:extLst>
          </p:nvPr>
        </p:nvGraphicFramePr>
        <p:xfrm>
          <a:off x="285720" y="1000108"/>
          <a:ext cx="8678768" cy="538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s://im3-tub-ru.yandex.net/i?id=237154a7bc23a148d9e10cb4b8a319e6&amp;n=33&amp;h=190&amp;w=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2520280" cy="23942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14356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654274"/>
              </p:ext>
            </p:extLst>
          </p:nvPr>
        </p:nvGraphicFramePr>
        <p:xfrm>
          <a:off x="1043608" y="1285860"/>
          <a:ext cx="765748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762000"/>
          <a:ext cx="734377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3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603071"/>
              </p:ext>
            </p:extLst>
          </p:nvPr>
        </p:nvGraphicFramePr>
        <p:xfrm>
          <a:off x="1371600" y="11430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214422"/>
          <a:ext cx="7772400" cy="49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задания № 5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813" y="1285875"/>
          <a:ext cx="77724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6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11997218"/>
              </p:ext>
            </p:extLst>
          </p:nvPr>
        </p:nvGraphicFramePr>
        <p:xfrm>
          <a:off x="1000125" y="1214438"/>
          <a:ext cx="7772400" cy="535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33400"/>
          </a:xfrm>
        </p:spPr>
        <p:txBody>
          <a:bodyPr/>
          <a:lstStyle/>
          <a:p>
            <a:r>
              <a:rPr lang="ru-RU" dirty="0" smtClean="0"/>
              <a:t>Результаты выполнения задания № 7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5349312"/>
              </p:ext>
            </p:extLst>
          </p:nvPr>
        </p:nvGraphicFramePr>
        <p:xfrm>
          <a:off x="714348" y="1214438"/>
          <a:ext cx="8058177" cy="535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090" cy="857256"/>
          </a:xfrm>
        </p:spPr>
        <p:txBody>
          <a:bodyPr/>
          <a:lstStyle/>
          <a:p>
            <a:r>
              <a:rPr lang="ru-RU" sz="3200" dirty="0" smtClean="0"/>
              <a:t>Многоуровневая  оценка  качества </a:t>
            </a:r>
            <a:br>
              <a:rPr lang="ru-RU" sz="3200" dirty="0" smtClean="0"/>
            </a:br>
            <a:r>
              <a:rPr lang="ru-RU" sz="3200" dirty="0" smtClean="0"/>
              <a:t>начального общего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51911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428596" y="3071810"/>
            <a:ext cx="3643338" cy="1357322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Всероссийские проверочные работы</a:t>
            </a:r>
            <a:endParaRPr lang="ru-RU" sz="2800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28596" y="4643446"/>
            <a:ext cx="3643338" cy="1500198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Региональные мониторинговые исследования</a:t>
            </a:r>
            <a:endParaRPr lang="ru-RU" sz="2800" b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428596" y="1428736"/>
            <a:ext cx="3643338" cy="1500198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Международные исследования 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248" y="1500174"/>
            <a:ext cx="4643470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PIRLS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– исследование качества чтения и понимания текста (4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6248" y="3214686"/>
            <a:ext cx="4643470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Оценка качества образования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4810" y="4500570"/>
            <a:ext cx="4714908" cy="178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Диагностика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метапредметных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результатов при освоении программ НОО с НРЭО;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Диагностика уровня ИДО  (4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кл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ru-RU" dirty="0" smtClean="0"/>
              <a:t>Сравнительные результаты </a:t>
            </a:r>
            <a:br>
              <a:rPr lang="ru-RU" dirty="0" smtClean="0"/>
            </a:br>
            <a:r>
              <a:rPr lang="ru-RU" dirty="0" smtClean="0"/>
              <a:t>выполнения заданий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72493" cy="473542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398"/>
          </a:xfrm>
        </p:spPr>
        <p:txBody>
          <a:bodyPr/>
          <a:lstStyle/>
          <a:p>
            <a:r>
              <a:rPr lang="ru-RU" sz="3200" dirty="0" smtClean="0"/>
              <a:t>Сравнительные результаты </a:t>
            </a:r>
            <a:br>
              <a:rPr lang="ru-RU" sz="3200" dirty="0" smtClean="0"/>
            </a:br>
            <a:r>
              <a:rPr lang="ru-RU" sz="3200" dirty="0" smtClean="0"/>
              <a:t>выполнения заданий № 6,7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84034735"/>
              </p:ext>
            </p:extLst>
          </p:nvPr>
        </p:nvGraphicFramePr>
        <p:xfrm>
          <a:off x="714348" y="1143000"/>
          <a:ext cx="777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33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829661550"/>
              </p:ext>
            </p:extLst>
          </p:nvPr>
        </p:nvGraphicFramePr>
        <p:xfrm>
          <a:off x="179512" y="1142984"/>
          <a:ext cx="8750206" cy="523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33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79042497"/>
              </p:ext>
            </p:extLst>
          </p:nvPr>
        </p:nvGraphicFramePr>
        <p:xfrm>
          <a:off x="179512" y="1142984"/>
          <a:ext cx="8750206" cy="523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133109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33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755920687"/>
              </p:ext>
            </p:extLst>
          </p:nvPr>
        </p:nvGraphicFramePr>
        <p:xfrm>
          <a:off x="179512" y="1142984"/>
          <a:ext cx="8750206" cy="523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751685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933056"/>
            <a:ext cx="9144000" cy="6096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en-US" dirty="0"/>
          </a:p>
        </p:txBody>
      </p:sp>
      <p:pic>
        <p:nvPicPr>
          <p:cNvPr id="2050" name="Picture 2" descr="C:\Users\Александр\Desktop\картинки мама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33" y="692696"/>
            <a:ext cx="6886575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090" cy="857256"/>
          </a:xfrm>
        </p:spPr>
        <p:txBody>
          <a:bodyPr/>
          <a:lstStyle/>
          <a:p>
            <a:r>
              <a:rPr lang="ru-RU" sz="3200" dirty="0" smtClean="0"/>
              <a:t>Международные исследования НОО</a:t>
            </a:r>
            <a:endParaRPr lang="ru-RU" sz="32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571472" y="1285860"/>
            <a:ext cx="3643338" cy="2357454"/>
          </a:xfrm>
          <a:prstGeom prst="homePlate">
            <a:avLst/>
          </a:prstGeom>
          <a:solidFill>
            <a:srgbClr val="66FF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PIRLS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 – исследование качества чтения и понимания текста (4 </a:t>
            </a:r>
            <a:r>
              <a:rPr lang="ru-RU" sz="2600" b="1" dirty="0" err="1" smtClean="0">
                <a:solidFill>
                  <a:schemeClr val="accent6">
                    <a:lumMod val="75000"/>
                  </a:schemeClr>
                </a:solidFill>
              </a:rPr>
              <a:t>кл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</a:p>
          <a:p>
            <a:pPr algn="ctr"/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6248" y="1285860"/>
            <a:ext cx="450059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Апрель 2016 год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643314"/>
            <a:ext cx="4500594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ый прямоугольник 8"/>
          <p:cNvSpPr/>
          <p:nvPr/>
        </p:nvSpPr>
        <p:spPr>
          <a:xfrm>
            <a:off x="4286248" y="2500306"/>
            <a:ext cx="4572032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Челябинская обл. – 6 ОО;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г.Челябинск – 2 ОО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3714776" cy="1785950"/>
          </a:xfrm>
        </p:spPr>
        <p:txBody>
          <a:bodyPr/>
          <a:lstStyle/>
          <a:p>
            <a:r>
              <a:rPr lang="ru-RU" sz="4000" dirty="0" smtClean="0"/>
              <a:t>Всероссийские проверочные работы</a:t>
            </a:r>
            <a:endParaRPr lang="ru-RU" sz="4000" dirty="0"/>
          </a:p>
        </p:txBody>
      </p:sp>
      <p:pic>
        <p:nvPicPr>
          <p:cNvPr id="4" name="Picture 2" descr="http://www.edustandart.ru/wp-content/uploads/2015/10/vserossijskie-proverochnye-raboty_4-klas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28" y="0"/>
            <a:ext cx="3143272" cy="25205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 со стрелкой вправо 5"/>
          <p:cNvSpPr/>
          <p:nvPr/>
        </p:nvSpPr>
        <p:spPr>
          <a:xfrm>
            <a:off x="428596" y="2643182"/>
            <a:ext cx="3696513" cy="1428760"/>
          </a:xfrm>
          <a:prstGeom prst="rightArrowCallout">
            <a:avLst/>
          </a:prstGeom>
          <a:solidFill>
            <a:srgbClr val="CC99FF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Разработка ВПР</a:t>
            </a: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28596" y="4500570"/>
            <a:ext cx="3729455" cy="1404291"/>
          </a:xfrm>
          <a:prstGeom prst="rightArrowCallout">
            <a:avLst/>
          </a:prstGeom>
          <a:solidFill>
            <a:srgbClr val="CC99FF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Проведение </a:t>
            </a:r>
            <a:r>
              <a:rPr lang="ru-RU" sz="2800" b="1" dirty="0">
                <a:solidFill>
                  <a:srgbClr val="C00000"/>
                </a:solidFill>
              </a:rPr>
              <a:t>ВПР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4810" y="2571744"/>
            <a:ext cx="4500594" cy="14795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Рособрнадзор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4810" y="4429132"/>
            <a:ext cx="4513837" cy="15693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Образовательная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организация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Схематичная Модель проведение ВПР в ОО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1571612"/>
            <a:ext cx="2857520" cy="469107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Проведение ВПР в ОО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Проверка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части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5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Заполнение электронного бланка (ответы обучающихся на 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и В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, оценки за С)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785926"/>
            <a:ext cx="2571768" cy="7858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Образовательная организация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357686" y="1142984"/>
            <a:ext cx="4786314" cy="5500726"/>
          </a:xfrm>
          <a:prstGeom prst="cloud">
            <a:avLst/>
          </a:prstGeom>
          <a:solidFill>
            <a:srgbClr val="00B0F0">
              <a:alpha val="61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72264" y="1571612"/>
            <a:ext cx="2286016" cy="4000528"/>
          </a:xfrm>
          <a:prstGeom prst="ellipse">
            <a:avLst/>
          </a:prstGeom>
          <a:solidFill>
            <a:srgbClr val="A540C0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Личный кабинет ОО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785794"/>
            <a:ext cx="6786610" cy="4286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РЦОКИО – координация, мониторинг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286644" y="1214422"/>
            <a:ext cx="500066" cy="357190"/>
          </a:xfrm>
          <a:prstGeom prst="downArrow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000232" y="1214422"/>
            <a:ext cx="500066" cy="357190"/>
          </a:xfrm>
          <a:prstGeom prst="downArrow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428992" y="1500174"/>
            <a:ext cx="357190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1. Дата, кол-во, предмет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428992" y="3643314"/>
            <a:ext cx="3214710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6. Заполненный электронный бланк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428992" y="2571744"/>
            <a:ext cx="3143272" cy="100013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2. КИМ, электронный бланк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3428992" y="4714884"/>
            <a:ext cx="3500462" cy="100013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7. Результаты, статистика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357950" y="5857892"/>
            <a:ext cx="2286016" cy="64294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Облачный сервис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результатов ВПР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642918"/>
            <a:ext cx="3500462" cy="1928826"/>
          </a:xfrm>
          <a:prstGeom prst="rightArrow">
            <a:avLst/>
          </a:prstGeom>
          <a:solidFill>
            <a:srgbClr val="CC99FF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федеральном уровне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4810" y="714356"/>
            <a:ext cx="4500593" cy="169606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мониторинг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результатов введения ФГОС;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формирование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базы результатов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обучающихся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642910" y="2714620"/>
            <a:ext cx="3456384" cy="1865716"/>
          </a:xfrm>
          <a:prstGeom prst="rightArrow">
            <a:avLst/>
          </a:prstGeom>
          <a:solidFill>
            <a:srgbClr val="CC99FF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региональном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уровне</a:t>
            </a:r>
          </a:p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2910" y="4643446"/>
            <a:ext cx="3500462" cy="1944216"/>
          </a:xfrm>
          <a:prstGeom prst="rightArrow">
            <a:avLst/>
          </a:prstGeom>
          <a:solidFill>
            <a:srgbClr val="CC99FF"/>
          </a:solid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На уровне образовательной организации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4810" y="2643182"/>
            <a:ext cx="4482371" cy="192257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своевременная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корректировка отдельных аспектов в системе общего образования;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основание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для планирования контрольно-надзорной деятельности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4810" y="4786322"/>
            <a:ext cx="4482371" cy="17937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A54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корректировка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образовательного процесса;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учет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результатов ВПР при выставлении годовых отметок по предмету.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33400"/>
          </a:xfrm>
        </p:spPr>
        <p:txBody>
          <a:bodyPr/>
          <a:lstStyle/>
          <a:p>
            <a:r>
              <a:rPr lang="ru-RU" dirty="0" smtClean="0"/>
              <a:t>График  введения  ВПР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86809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03"/>
                <a:gridCol w="1610003"/>
                <a:gridCol w="1737271"/>
                <a:gridCol w="1701761"/>
                <a:gridCol w="1627771"/>
              </a:tblGrid>
              <a:tr h="394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2015/2016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2016/2017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2017/2018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2018/2019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2019-2020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63111">
                <a:tc rowSpan="4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Апробация </a:t>
                      </a:r>
                      <a:r>
                        <a:rPr lang="ru-RU" dirty="0" smtClean="0"/>
                        <a:t>ВПР в начальной школе (декабрь 2015- </a:t>
                      </a:r>
                    </a:p>
                    <a:p>
                      <a:pPr algn="ctr"/>
                      <a:r>
                        <a:rPr lang="ru-RU" dirty="0" smtClean="0"/>
                        <a:t>апрель 2016)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начальной школе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начальной школе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начальной школе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начальной школе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Апробация </a:t>
                      </a:r>
                      <a:r>
                        <a:rPr lang="ru-RU" dirty="0" smtClean="0"/>
                        <a:t>ВПР </a:t>
                      </a:r>
                    </a:p>
                    <a:p>
                      <a:pPr algn="ctr"/>
                      <a:r>
                        <a:rPr lang="ru-RU" dirty="0" smtClean="0"/>
                        <a:t>в 5-7классах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Введение </a:t>
                      </a:r>
                      <a:r>
                        <a:rPr lang="ru-RU" dirty="0" smtClean="0"/>
                        <a:t>ВПР </a:t>
                      </a:r>
                    </a:p>
                    <a:p>
                      <a:pPr algn="ctr"/>
                      <a:r>
                        <a:rPr lang="ru-RU" dirty="0" smtClean="0"/>
                        <a:t>в 5-7классах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5-7классах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5-7классах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Апробация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8 классах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Введение </a:t>
                      </a:r>
                      <a:r>
                        <a:rPr lang="ru-RU" dirty="0" smtClean="0"/>
                        <a:t>ВПР </a:t>
                      </a:r>
                    </a:p>
                    <a:p>
                      <a:pPr algn="ctr"/>
                      <a:r>
                        <a:rPr lang="ru-RU" dirty="0" smtClean="0"/>
                        <a:t>в 8 классах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Проведение</a:t>
                      </a:r>
                      <a:r>
                        <a:rPr lang="ru-RU" dirty="0" smtClean="0"/>
                        <a:t> ВПР </a:t>
                      </a:r>
                    </a:p>
                    <a:p>
                      <a:pPr algn="ctr"/>
                      <a:r>
                        <a:rPr lang="ru-RU" dirty="0" smtClean="0"/>
                        <a:t>в 8 классах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6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Апробация </a:t>
                      </a:r>
                      <a:r>
                        <a:rPr lang="ru-RU" dirty="0" smtClean="0"/>
                        <a:t>ВПР </a:t>
                      </a:r>
                    </a:p>
                    <a:p>
                      <a:pPr algn="ctr"/>
                      <a:r>
                        <a:rPr lang="ru-RU" dirty="0" smtClean="0"/>
                        <a:t>в 10 классах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Введение </a:t>
                      </a:r>
                      <a:r>
                        <a:rPr lang="ru-RU" dirty="0" smtClean="0"/>
                        <a:t>ВПР </a:t>
                      </a:r>
                    </a:p>
                    <a:p>
                      <a:pPr algn="ctr"/>
                      <a:r>
                        <a:rPr lang="ru-RU" dirty="0" smtClean="0"/>
                        <a:t>в 10 классах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obrnadzor.gov.ru/common/upload/news/forMain/PumRtLjamTI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42853"/>
            <a:ext cx="8215370" cy="60007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357950" y="3000372"/>
            <a:ext cx="250036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Челябинск,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русский язык –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 ОО,    210 </a:t>
            </a:r>
            <a:r>
              <a:rPr lang="ru-RU" sz="2000" b="1" dirty="0" err="1" smtClean="0">
                <a:solidFill>
                  <a:schemeClr val="tx1"/>
                </a:solidFill>
              </a:rPr>
              <a:t>уч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7950" y="4429132"/>
            <a:ext cx="250036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Челябинск,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математика –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 ОО,    102 </a:t>
            </a:r>
            <a:r>
              <a:rPr lang="ru-RU" sz="2000" b="1" dirty="0" err="1" smtClean="0">
                <a:solidFill>
                  <a:schemeClr val="tx1"/>
                </a:solidFill>
              </a:rPr>
              <a:t>уч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33400"/>
          </a:xfrm>
        </p:spPr>
        <p:txBody>
          <a:bodyPr/>
          <a:lstStyle/>
          <a:p>
            <a:r>
              <a:rPr lang="ru-RU" dirty="0" smtClean="0"/>
              <a:t>Регламент мониторинговых исследований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928688"/>
          <a:ext cx="8358188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5"/>
                <a:gridCol w="4572032"/>
                <a:gridCol w="1643074"/>
                <a:gridCol w="15716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r>
                        <a:rPr lang="ru-RU" baseline="0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Период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готовности к освоению ООП НОО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</a:p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образования ИДО при освоении образовательных программ НОО в соответствии с ФГОС (русский язык)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февраль 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образования ИДО (математика)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образования ИДО (русский язык, математика)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образования ИДО (комплексная работа)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образования ИДО при освоении образовательных программ НОО, отражающих НРЭО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 </a:t>
                      </a:r>
                    </a:p>
                    <a:p>
                      <a:pPr algn="ctr"/>
                      <a:r>
                        <a:rPr lang="ru-RU" dirty="0" smtClean="0"/>
                        <a:t>2016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_skipper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746</TotalTime>
  <Words>856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cloud_skipper</vt:lpstr>
      <vt:lpstr>Оценка качества образования учащихся на уровне начального общего образования:  итоги и задачи</vt:lpstr>
      <vt:lpstr>Многоуровневая  оценка  качества  начального общего образования</vt:lpstr>
      <vt:lpstr>Международные исследования НОО</vt:lpstr>
      <vt:lpstr>Всероссийские проверочные работы</vt:lpstr>
      <vt:lpstr>Схематичная Модель проведение ВПР в ОО</vt:lpstr>
      <vt:lpstr>Использование результатов ВПР</vt:lpstr>
      <vt:lpstr>График  введения  ВПР</vt:lpstr>
      <vt:lpstr>Слайд 8</vt:lpstr>
      <vt:lpstr>Регламент мониторинговых исследований</vt:lpstr>
      <vt:lpstr>Задания стартовой диагностики</vt:lpstr>
      <vt:lpstr>УЧАСТНИКИ  СТАРТОВОЙ  ДИАГНОСТИКИ</vt:lpstr>
      <vt:lpstr>Справились с работой:</vt:lpstr>
      <vt:lpstr>Результаты выполнения задания № 1</vt:lpstr>
      <vt:lpstr>Результаты выполнения задания № 2</vt:lpstr>
      <vt:lpstr>Результаты выполнения задания № 3</vt:lpstr>
      <vt:lpstr>Результаты выполнения задания № 4</vt:lpstr>
      <vt:lpstr>Результаты задания № 5</vt:lpstr>
      <vt:lpstr>Результаты выполнения задания № 6</vt:lpstr>
      <vt:lpstr>Результаты выполнения задания № 7</vt:lpstr>
      <vt:lpstr>Сравнительные результаты  выполнения заданий</vt:lpstr>
      <vt:lpstr>Сравнительные результаты  выполнения заданий № 6,7</vt:lpstr>
      <vt:lpstr>ВЫВОДЫ</vt:lpstr>
      <vt:lpstr>ВЫВОДЫ</vt:lpstr>
      <vt:lpstr>РЕКОМЕНДАЦИИ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система оценки качества образования</dc:title>
  <dc:creator>Кемерова</dc:creator>
  <cp:lastModifiedBy>Пользователь</cp:lastModifiedBy>
  <cp:revision>95</cp:revision>
  <cp:lastPrinted>2015-08-20T10:53:21Z</cp:lastPrinted>
  <dcterms:created xsi:type="dcterms:W3CDTF">2015-08-19T15:43:50Z</dcterms:created>
  <dcterms:modified xsi:type="dcterms:W3CDTF">2015-12-15T00:18:13Z</dcterms:modified>
</cp:coreProperties>
</file>