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05" r:id="rId4"/>
    <p:sldId id="308" r:id="rId5"/>
    <p:sldId id="307" r:id="rId6"/>
    <p:sldId id="299" r:id="rId7"/>
    <p:sldId id="313" r:id="rId8"/>
    <p:sldId id="312" r:id="rId9"/>
    <p:sldId id="314" r:id="rId10"/>
    <p:sldId id="316" r:id="rId11"/>
    <p:sldId id="317" r:id="rId12"/>
    <p:sldId id="310" r:id="rId13"/>
    <p:sldId id="311" r:id="rId14"/>
    <p:sldId id="318" r:id="rId15"/>
    <p:sldId id="319" r:id="rId16"/>
    <p:sldId id="320" r:id="rId17"/>
    <p:sldId id="315" r:id="rId18"/>
    <p:sldId id="301" r:id="rId19"/>
    <p:sldId id="309" r:id="rId20"/>
    <p:sldId id="303" r:id="rId21"/>
    <p:sldId id="321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CCFFCC"/>
    <a:srgbClr val="6600CC"/>
    <a:srgbClr val="0000CC"/>
    <a:srgbClr val="0000FF"/>
    <a:srgbClr val="3399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4A75B7-208D-417D-BE97-07B5303C2DDA}" type="doc">
      <dgm:prSet loTypeId="urn:microsoft.com/office/officeart/2005/8/layout/gear1" loCatId="cycle" qsTypeId="urn:microsoft.com/office/officeart/2005/8/quickstyle/simple1#2" qsCatId="simple" csTypeId="urn:microsoft.com/office/officeart/2005/8/colors/accent1_2#2" csCatId="accent1" phldr="1"/>
      <dgm:spPr/>
    </dgm:pt>
    <dgm:pt modelId="{C37B224B-1ECC-4FF7-B103-24DF63F2A3ED}">
      <dgm:prSet phldrT="[Текст]" custT="1"/>
      <dgm:spPr>
        <a:solidFill>
          <a:srgbClr val="0000FF"/>
        </a:solidFill>
      </dgm:spPr>
      <dgm:t>
        <a:bodyPr/>
        <a:lstStyle/>
        <a:p>
          <a:r>
            <a:rPr lang="ru-RU" sz="1800" b="1" dirty="0" smtClean="0"/>
            <a:t>Правильно построить свою речь – коротко и ясно излагать свои мысли</a:t>
          </a:r>
          <a:endParaRPr lang="ru-RU" sz="1800" b="1" dirty="0"/>
        </a:p>
      </dgm:t>
    </dgm:pt>
    <dgm:pt modelId="{9892DB89-8F11-4BB6-B7FB-65FADCEC44B2}" type="parTrans" cxnId="{BF55A00D-306B-485D-8631-B6D3C0414E4E}">
      <dgm:prSet/>
      <dgm:spPr/>
      <dgm:t>
        <a:bodyPr/>
        <a:lstStyle/>
        <a:p>
          <a:endParaRPr lang="ru-RU"/>
        </a:p>
      </dgm:t>
    </dgm:pt>
    <dgm:pt modelId="{4ECA1711-EC0D-4668-9F36-A7B706598CFA}" type="sibTrans" cxnId="{BF55A00D-306B-485D-8631-B6D3C0414E4E}">
      <dgm:prSet/>
      <dgm:spPr>
        <a:solidFill>
          <a:srgbClr val="CC0066"/>
        </a:solidFill>
      </dgm:spPr>
      <dgm:t>
        <a:bodyPr/>
        <a:lstStyle/>
        <a:p>
          <a:endParaRPr lang="ru-RU"/>
        </a:p>
      </dgm:t>
    </dgm:pt>
    <dgm:pt modelId="{D483BDCF-3DC8-4DC0-96CF-009191D661FD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700" b="1" baseline="0" dirty="0" smtClean="0"/>
            <a:t>Соблюдать регламент</a:t>
          </a:r>
          <a:endParaRPr lang="ru-RU" sz="1700" b="1" baseline="0" dirty="0"/>
        </a:p>
      </dgm:t>
    </dgm:pt>
    <dgm:pt modelId="{05D74D3A-B6CF-4323-BDB4-34BE02095A69}" type="parTrans" cxnId="{9F5BE1AE-291D-499A-8ED6-3303AA36AFD2}">
      <dgm:prSet/>
      <dgm:spPr/>
      <dgm:t>
        <a:bodyPr/>
        <a:lstStyle/>
        <a:p>
          <a:endParaRPr lang="ru-RU"/>
        </a:p>
      </dgm:t>
    </dgm:pt>
    <dgm:pt modelId="{086C07CF-7C0B-4919-B986-C72B2EF5BB48}" type="sibTrans" cxnId="{9F5BE1AE-291D-499A-8ED6-3303AA36AFD2}">
      <dgm:prSet/>
      <dgm:spPr>
        <a:solidFill>
          <a:srgbClr val="CC0066"/>
        </a:solidFill>
      </dgm:spPr>
      <dgm:t>
        <a:bodyPr/>
        <a:lstStyle/>
        <a:p>
          <a:endParaRPr lang="ru-RU"/>
        </a:p>
      </dgm:t>
    </dgm:pt>
    <dgm:pt modelId="{B0A266CA-8E5B-4FD7-B372-F90352D04357}">
      <dgm:prSet phldrT="[Текст]" phldr="1"/>
      <dgm:spPr/>
      <dgm:t>
        <a:bodyPr/>
        <a:lstStyle/>
        <a:p>
          <a:endParaRPr lang="ru-RU" dirty="0"/>
        </a:p>
      </dgm:t>
    </dgm:pt>
    <dgm:pt modelId="{8ACC5C89-79BC-4BF8-A483-11EF5D57F829}" type="parTrans" cxnId="{904A852E-76A3-4AE7-B692-0842A459972D}">
      <dgm:prSet/>
      <dgm:spPr/>
      <dgm:t>
        <a:bodyPr/>
        <a:lstStyle/>
        <a:p>
          <a:endParaRPr lang="ru-RU"/>
        </a:p>
      </dgm:t>
    </dgm:pt>
    <dgm:pt modelId="{143D0D27-A6E6-4100-AE48-AB986157D640}" type="sibTrans" cxnId="{904A852E-76A3-4AE7-B692-0842A459972D}">
      <dgm:prSet/>
      <dgm:spPr/>
      <dgm:t>
        <a:bodyPr/>
        <a:lstStyle/>
        <a:p>
          <a:endParaRPr lang="ru-RU"/>
        </a:p>
      </dgm:t>
    </dgm:pt>
    <dgm:pt modelId="{C9BAF3AA-340C-432C-A77D-A691B901619F}">
      <dgm:prSet/>
      <dgm:spPr/>
      <dgm:t>
        <a:bodyPr/>
        <a:lstStyle/>
        <a:p>
          <a:endParaRPr lang="ru-RU"/>
        </a:p>
      </dgm:t>
    </dgm:pt>
    <dgm:pt modelId="{6B6A0626-086A-4267-A78D-261A0A45D3F8}" type="parTrans" cxnId="{DC684981-5FAE-4339-9C6E-6F8452B6500A}">
      <dgm:prSet/>
      <dgm:spPr/>
      <dgm:t>
        <a:bodyPr/>
        <a:lstStyle/>
        <a:p>
          <a:endParaRPr lang="ru-RU"/>
        </a:p>
      </dgm:t>
    </dgm:pt>
    <dgm:pt modelId="{439C20ED-7EA9-4C81-9531-72233B7B0DAC}" type="sibTrans" cxnId="{DC684981-5FAE-4339-9C6E-6F8452B6500A}">
      <dgm:prSet/>
      <dgm:spPr/>
      <dgm:t>
        <a:bodyPr/>
        <a:lstStyle/>
        <a:p>
          <a:endParaRPr lang="ru-RU"/>
        </a:p>
      </dgm:t>
    </dgm:pt>
    <dgm:pt modelId="{22A66E8A-414A-43EE-8EE9-9CE102B18204}">
      <dgm:prSet/>
      <dgm:spPr/>
      <dgm:t>
        <a:bodyPr/>
        <a:lstStyle/>
        <a:p>
          <a:endParaRPr lang="ru-RU"/>
        </a:p>
      </dgm:t>
    </dgm:pt>
    <dgm:pt modelId="{A89E02F8-A0EE-4661-91DF-83C38B77A988}" type="parTrans" cxnId="{6B8B5EA3-89BA-4D1B-AD8C-330D89385D6A}">
      <dgm:prSet/>
      <dgm:spPr/>
      <dgm:t>
        <a:bodyPr/>
        <a:lstStyle/>
        <a:p>
          <a:endParaRPr lang="ru-RU"/>
        </a:p>
      </dgm:t>
    </dgm:pt>
    <dgm:pt modelId="{EEB64AA5-4C4A-4E04-B037-E6FE5C37D6F1}" type="sibTrans" cxnId="{6B8B5EA3-89BA-4D1B-AD8C-330D89385D6A}">
      <dgm:prSet/>
      <dgm:spPr/>
      <dgm:t>
        <a:bodyPr/>
        <a:lstStyle/>
        <a:p>
          <a:endParaRPr lang="ru-RU"/>
        </a:p>
      </dgm:t>
    </dgm:pt>
    <dgm:pt modelId="{21D71480-CAF4-4C37-B1BE-F1D449205E17}">
      <dgm:prSet/>
      <dgm:spPr/>
      <dgm:t>
        <a:bodyPr/>
        <a:lstStyle/>
        <a:p>
          <a:endParaRPr lang="ru-RU"/>
        </a:p>
      </dgm:t>
    </dgm:pt>
    <dgm:pt modelId="{8E5ED1DE-C73F-4506-818A-0306EC888F34}" type="parTrans" cxnId="{54472411-B30A-4917-A5ED-53497FDD5911}">
      <dgm:prSet/>
      <dgm:spPr/>
      <dgm:t>
        <a:bodyPr/>
        <a:lstStyle/>
        <a:p>
          <a:endParaRPr lang="ru-RU"/>
        </a:p>
      </dgm:t>
    </dgm:pt>
    <dgm:pt modelId="{4E0C925B-7DCB-47EE-9E43-9F94492BD51E}" type="sibTrans" cxnId="{54472411-B30A-4917-A5ED-53497FDD5911}">
      <dgm:prSet/>
      <dgm:spPr/>
      <dgm:t>
        <a:bodyPr/>
        <a:lstStyle/>
        <a:p>
          <a:endParaRPr lang="ru-RU"/>
        </a:p>
      </dgm:t>
    </dgm:pt>
    <dgm:pt modelId="{37F0BEEC-CD7A-444C-844A-4C8F16ECF727}">
      <dgm:prSet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Строить защиту по указанным критериям оценивания проекта</a:t>
          </a:r>
          <a:endParaRPr lang="ru-RU" sz="1600" b="1" dirty="0">
            <a:solidFill>
              <a:schemeClr val="bg1"/>
            </a:solidFill>
          </a:endParaRPr>
        </a:p>
      </dgm:t>
    </dgm:pt>
    <dgm:pt modelId="{D059BE67-9D5C-4A06-97D2-B44D1AE8A976}" type="parTrans" cxnId="{8644EB86-42D6-49CE-B09C-B547DDD3AAC3}">
      <dgm:prSet/>
      <dgm:spPr/>
      <dgm:t>
        <a:bodyPr/>
        <a:lstStyle/>
        <a:p>
          <a:endParaRPr lang="ru-RU"/>
        </a:p>
      </dgm:t>
    </dgm:pt>
    <dgm:pt modelId="{72DCB7A1-5B0E-47E5-9199-1B036E9403CF}" type="sibTrans" cxnId="{8644EB86-42D6-49CE-B09C-B547DDD3AAC3}">
      <dgm:prSet/>
      <dgm:spPr>
        <a:solidFill>
          <a:srgbClr val="CC0066"/>
        </a:solidFill>
      </dgm:spPr>
      <dgm:t>
        <a:bodyPr/>
        <a:lstStyle/>
        <a:p>
          <a:endParaRPr lang="ru-RU"/>
        </a:p>
      </dgm:t>
    </dgm:pt>
    <dgm:pt modelId="{BC80E45C-F98D-4A97-A20D-31157C0E56B0}" type="pres">
      <dgm:prSet presAssocID="{0D4A75B7-208D-417D-BE97-07B5303C2DD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1377ACF-91EF-4975-B0DD-0D7E92E4390C}" type="pres">
      <dgm:prSet presAssocID="{C37B224B-1ECC-4FF7-B103-24DF63F2A3ED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4558A-55D2-4011-A0A2-563BCC3138EA}" type="pres">
      <dgm:prSet presAssocID="{C37B224B-1ECC-4FF7-B103-24DF63F2A3ED}" presName="gear1srcNode" presStyleLbl="node1" presStyleIdx="0" presStyleCnt="3"/>
      <dgm:spPr/>
      <dgm:t>
        <a:bodyPr/>
        <a:lstStyle/>
        <a:p>
          <a:endParaRPr lang="ru-RU"/>
        </a:p>
      </dgm:t>
    </dgm:pt>
    <dgm:pt modelId="{62CEFECB-342E-4FB7-B09B-F2C979861BF1}" type="pres">
      <dgm:prSet presAssocID="{C37B224B-1ECC-4FF7-B103-24DF63F2A3ED}" presName="gear1dstNode" presStyleLbl="node1" presStyleIdx="0" presStyleCnt="3"/>
      <dgm:spPr/>
      <dgm:t>
        <a:bodyPr/>
        <a:lstStyle/>
        <a:p>
          <a:endParaRPr lang="ru-RU"/>
        </a:p>
      </dgm:t>
    </dgm:pt>
    <dgm:pt modelId="{BF75D60E-39E0-470F-89C3-F8C70E7868AC}" type="pres">
      <dgm:prSet presAssocID="{D483BDCF-3DC8-4DC0-96CF-009191D661FD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4FFDC-B117-4780-8D40-BE117B026841}" type="pres">
      <dgm:prSet presAssocID="{D483BDCF-3DC8-4DC0-96CF-009191D661FD}" presName="gear2srcNode" presStyleLbl="node1" presStyleIdx="1" presStyleCnt="3"/>
      <dgm:spPr/>
      <dgm:t>
        <a:bodyPr/>
        <a:lstStyle/>
        <a:p>
          <a:endParaRPr lang="ru-RU"/>
        </a:p>
      </dgm:t>
    </dgm:pt>
    <dgm:pt modelId="{6155BB0F-2839-43E8-BDAD-68FD81A36D95}" type="pres">
      <dgm:prSet presAssocID="{D483BDCF-3DC8-4DC0-96CF-009191D661FD}" presName="gear2dstNode" presStyleLbl="node1" presStyleIdx="1" presStyleCnt="3"/>
      <dgm:spPr/>
      <dgm:t>
        <a:bodyPr/>
        <a:lstStyle/>
        <a:p>
          <a:endParaRPr lang="ru-RU"/>
        </a:p>
      </dgm:t>
    </dgm:pt>
    <dgm:pt modelId="{C899D3CB-47CE-472C-AC53-73E30F3EA12A}" type="pres">
      <dgm:prSet presAssocID="{37F0BEEC-CD7A-444C-844A-4C8F16ECF727}" presName="gear3" presStyleLbl="node1" presStyleIdx="2" presStyleCnt="3"/>
      <dgm:spPr/>
      <dgm:t>
        <a:bodyPr/>
        <a:lstStyle/>
        <a:p>
          <a:endParaRPr lang="ru-RU"/>
        </a:p>
      </dgm:t>
    </dgm:pt>
    <dgm:pt modelId="{92726ECB-FD3D-4AEC-B20E-62C5B22AD550}" type="pres">
      <dgm:prSet presAssocID="{37F0BEEC-CD7A-444C-844A-4C8F16ECF72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BE004-9612-4588-BFB6-B371950CFF4D}" type="pres">
      <dgm:prSet presAssocID="{37F0BEEC-CD7A-444C-844A-4C8F16ECF727}" presName="gear3srcNode" presStyleLbl="node1" presStyleIdx="2" presStyleCnt="3"/>
      <dgm:spPr/>
      <dgm:t>
        <a:bodyPr/>
        <a:lstStyle/>
        <a:p>
          <a:endParaRPr lang="ru-RU"/>
        </a:p>
      </dgm:t>
    </dgm:pt>
    <dgm:pt modelId="{193D85E3-203F-443F-BEE5-D0321F3A9938}" type="pres">
      <dgm:prSet presAssocID="{37F0BEEC-CD7A-444C-844A-4C8F16ECF727}" presName="gear3dstNode" presStyleLbl="node1" presStyleIdx="2" presStyleCnt="3"/>
      <dgm:spPr/>
      <dgm:t>
        <a:bodyPr/>
        <a:lstStyle/>
        <a:p>
          <a:endParaRPr lang="ru-RU"/>
        </a:p>
      </dgm:t>
    </dgm:pt>
    <dgm:pt modelId="{6CC03A28-81BB-4118-A4D2-E11A469463B4}" type="pres">
      <dgm:prSet presAssocID="{4ECA1711-EC0D-4668-9F36-A7B706598CFA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C82E84A2-5479-4EC3-BE00-F787C29BD51E}" type="pres">
      <dgm:prSet presAssocID="{086C07CF-7C0B-4919-B986-C72B2EF5BB48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056F2B4F-506D-45E3-8BF3-BB8976B12E2D}" type="pres">
      <dgm:prSet presAssocID="{72DCB7A1-5B0E-47E5-9199-1B036E9403CF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C5170E35-5779-4B3A-9B03-B4138954FFBE}" type="presOf" srcId="{37F0BEEC-CD7A-444C-844A-4C8F16ECF727}" destId="{92726ECB-FD3D-4AEC-B20E-62C5B22AD550}" srcOrd="1" destOrd="0" presId="urn:microsoft.com/office/officeart/2005/8/layout/gear1"/>
    <dgm:cxn modelId="{D1855295-6B51-4B2D-AC1A-8032AD598B63}" type="presOf" srcId="{37F0BEEC-CD7A-444C-844A-4C8F16ECF727}" destId="{C899D3CB-47CE-472C-AC53-73E30F3EA12A}" srcOrd="0" destOrd="0" presId="urn:microsoft.com/office/officeart/2005/8/layout/gear1"/>
    <dgm:cxn modelId="{92A6865A-B417-496E-9F86-0DA2C42098E3}" type="presOf" srcId="{37F0BEEC-CD7A-444C-844A-4C8F16ECF727}" destId="{193D85E3-203F-443F-BEE5-D0321F3A9938}" srcOrd="3" destOrd="0" presId="urn:microsoft.com/office/officeart/2005/8/layout/gear1"/>
    <dgm:cxn modelId="{BE95EB45-809E-43FF-ACF5-3717450D69CA}" type="presOf" srcId="{D483BDCF-3DC8-4DC0-96CF-009191D661FD}" destId="{6155BB0F-2839-43E8-BDAD-68FD81A36D95}" srcOrd="2" destOrd="0" presId="urn:microsoft.com/office/officeart/2005/8/layout/gear1"/>
    <dgm:cxn modelId="{E6ECC7B9-5CC7-4AEF-A956-4F023D1B77D1}" type="presOf" srcId="{C37B224B-1ECC-4FF7-B103-24DF63F2A3ED}" destId="{62CEFECB-342E-4FB7-B09B-F2C979861BF1}" srcOrd="2" destOrd="0" presId="urn:microsoft.com/office/officeart/2005/8/layout/gear1"/>
    <dgm:cxn modelId="{BF55A00D-306B-485D-8631-B6D3C0414E4E}" srcId="{0D4A75B7-208D-417D-BE97-07B5303C2DDA}" destId="{C37B224B-1ECC-4FF7-B103-24DF63F2A3ED}" srcOrd="0" destOrd="0" parTransId="{9892DB89-8F11-4BB6-B7FB-65FADCEC44B2}" sibTransId="{4ECA1711-EC0D-4668-9F36-A7B706598CFA}"/>
    <dgm:cxn modelId="{F0527621-9FF1-41D7-8F60-87B5504D02D5}" type="presOf" srcId="{0D4A75B7-208D-417D-BE97-07B5303C2DDA}" destId="{BC80E45C-F98D-4A97-A20D-31157C0E56B0}" srcOrd="0" destOrd="0" presId="urn:microsoft.com/office/officeart/2005/8/layout/gear1"/>
    <dgm:cxn modelId="{DC684981-5FAE-4339-9C6E-6F8452B6500A}" srcId="{0D4A75B7-208D-417D-BE97-07B5303C2DDA}" destId="{C9BAF3AA-340C-432C-A77D-A691B901619F}" srcOrd="5" destOrd="0" parTransId="{6B6A0626-086A-4267-A78D-261A0A45D3F8}" sibTransId="{439C20ED-7EA9-4C81-9531-72233B7B0DAC}"/>
    <dgm:cxn modelId="{90842E81-53DD-4BD8-B258-1BC38B815BBD}" type="presOf" srcId="{086C07CF-7C0B-4919-B986-C72B2EF5BB48}" destId="{C82E84A2-5479-4EC3-BE00-F787C29BD51E}" srcOrd="0" destOrd="0" presId="urn:microsoft.com/office/officeart/2005/8/layout/gear1"/>
    <dgm:cxn modelId="{670F90A6-31C2-49DF-9E76-23811C780D66}" type="presOf" srcId="{37F0BEEC-CD7A-444C-844A-4C8F16ECF727}" destId="{6E3BE004-9612-4588-BFB6-B371950CFF4D}" srcOrd="2" destOrd="0" presId="urn:microsoft.com/office/officeart/2005/8/layout/gear1"/>
    <dgm:cxn modelId="{6B8B5EA3-89BA-4D1B-AD8C-330D89385D6A}" srcId="{0D4A75B7-208D-417D-BE97-07B5303C2DDA}" destId="{22A66E8A-414A-43EE-8EE9-9CE102B18204}" srcOrd="4" destOrd="0" parTransId="{A89E02F8-A0EE-4661-91DF-83C38B77A988}" sibTransId="{EEB64AA5-4C4A-4E04-B037-E6FE5C37D6F1}"/>
    <dgm:cxn modelId="{9F5BE1AE-291D-499A-8ED6-3303AA36AFD2}" srcId="{0D4A75B7-208D-417D-BE97-07B5303C2DDA}" destId="{D483BDCF-3DC8-4DC0-96CF-009191D661FD}" srcOrd="1" destOrd="0" parTransId="{05D74D3A-B6CF-4323-BDB4-34BE02095A69}" sibTransId="{086C07CF-7C0B-4919-B986-C72B2EF5BB48}"/>
    <dgm:cxn modelId="{8644EB86-42D6-49CE-B09C-B547DDD3AAC3}" srcId="{0D4A75B7-208D-417D-BE97-07B5303C2DDA}" destId="{37F0BEEC-CD7A-444C-844A-4C8F16ECF727}" srcOrd="2" destOrd="0" parTransId="{D059BE67-9D5C-4A06-97D2-B44D1AE8A976}" sibTransId="{72DCB7A1-5B0E-47E5-9199-1B036E9403CF}"/>
    <dgm:cxn modelId="{0D602CB1-A2FB-4D18-AB54-057A904122E0}" type="presOf" srcId="{C37B224B-1ECC-4FF7-B103-24DF63F2A3ED}" destId="{2AD4558A-55D2-4011-A0A2-563BCC3138EA}" srcOrd="1" destOrd="0" presId="urn:microsoft.com/office/officeart/2005/8/layout/gear1"/>
    <dgm:cxn modelId="{FA299993-B294-4DAE-B395-C8DC43580CEE}" type="presOf" srcId="{4ECA1711-EC0D-4668-9F36-A7B706598CFA}" destId="{6CC03A28-81BB-4118-A4D2-E11A469463B4}" srcOrd="0" destOrd="0" presId="urn:microsoft.com/office/officeart/2005/8/layout/gear1"/>
    <dgm:cxn modelId="{E36DACF6-0273-40EC-AB16-43EA3F6C3889}" type="presOf" srcId="{72DCB7A1-5B0E-47E5-9199-1B036E9403CF}" destId="{056F2B4F-506D-45E3-8BF3-BB8976B12E2D}" srcOrd="0" destOrd="0" presId="urn:microsoft.com/office/officeart/2005/8/layout/gear1"/>
    <dgm:cxn modelId="{54472411-B30A-4917-A5ED-53497FDD5911}" srcId="{0D4A75B7-208D-417D-BE97-07B5303C2DDA}" destId="{21D71480-CAF4-4C37-B1BE-F1D449205E17}" srcOrd="3" destOrd="0" parTransId="{8E5ED1DE-C73F-4506-818A-0306EC888F34}" sibTransId="{4E0C925B-7DCB-47EE-9E43-9F94492BD51E}"/>
    <dgm:cxn modelId="{60ECCBD9-BE2A-42A6-AAB2-A9860AD71B3F}" type="presOf" srcId="{D483BDCF-3DC8-4DC0-96CF-009191D661FD}" destId="{BF75D60E-39E0-470F-89C3-F8C70E7868AC}" srcOrd="0" destOrd="0" presId="urn:microsoft.com/office/officeart/2005/8/layout/gear1"/>
    <dgm:cxn modelId="{13DE6237-10FA-4A33-A938-8A82C1CD8A74}" type="presOf" srcId="{C37B224B-1ECC-4FF7-B103-24DF63F2A3ED}" destId="{51377ACF-91EF-4975-B0DD-0D7E92E4390C}" srcOrd="0" destOrd="0" presId="urn:microsoft.com/office/officeart/2005/8/layout/gear1"/>
    <dgm:cxn modelId="{7AED59CD-9080-4BDC-828A-FBD72DA32BCE}" type="presOf" srcId="{D483BDCF-3DC8-4DC0-96CF-009191D661FD}" destId="{E3A4FFDC-B117-4780-8D40-BE117B026841}" srcOrd="1" destOrd="0" presId="urn:microsoft.com/office/officeart/2005/8/layout/gear1"/>
    <dgm:cxn modelId="{904A852E-76A3-4AE7-B692-0842A459972D}" srcId="{0D4A75B7-208D-417D-BE97-07B5303C2DDA}" destId="{B0A266CA-8E5B-4FD7-B372-F90352D04357}" srcOrd="6" destOrd="0" parTransId="{8ACC5C89-79BC-4BF8-A483-11EF5D57F829}" sibTransId="{143D0D27-A6E6-4100-AE48-AB986157D640}"/>
    <dgm:cxn modelId="{43324713-CA8A-49F5-8CFF-30D754FCA7D2}" type="presParOf" srcId="{BC80E45C-F98D-4A97-A20D-31157C0E56B0}" destId="{51377ACF-91EF-4975-B0DD-0D7E92E4390C}" srcOrd="0" destOrd="0" presId="urn:microsoft.com/office/officeart/2005/8/layout/gear1"/>
    <dgm:cxn modelId="{0C4CB577-FDE5-4D58-815C-0CCB2D249455}" type="presParOf" srcId="{BC80E45C-F98D-4A97-A20D-31157C0E56B0}" destId="{2AD4558A-55D2-4011-A0A2-563BCC3138EA}" srcOrd="1" destOrd="0" presId="urn:microsoft.com/office/officeart/2005/8/layout/gear1"/>
    <dgm:cxn modelId="{34A2F44E-E4AE-4BE0-8A4A-5B75DC9F1056}" type="presParOf" srcId="{BC80E45C-F98D-4A97-A20D-31157C0E56B0}" destId="{62CEFECB-342E-4FB7-B09B-F2C979861BF1}" srcOrd="2" destOrd="0" presId="urn:microsoft.com/office/officeart/2005/8/layout/gear1"/>
    <dgm:cxn modelId="{906B9379-398D-40E0-A815-17A0274E9149}" type="presParOf" srcId="{BC80E45C-F98D-4A97-A20D-31157C0E56B0}" destId="{BF75D60E-39E0-470F-89C3-F8C70E7868AC}" srcOrd="3" destOrd="0" presId="urn:microsoft.com/office/officeart/2005/8/layout/gear1"/>
    <dgm:cxn modelId="{AC0C8D83-DF15-403D-9A49-BE92592D2D99}" type="presParOf" srcId="{BC80E45C-F98D-4A97-A20D-31157C0E56B0}" destId="{E3A4FFDC-B117-4780-8D40-BE117B026841}" srcOrd="4" destOrd="0" presId="urn:microsoft.com/office/officeart/2005/8/layout/gear1"/>
    <dgm:cxn modelId="{7D5A956D-9940-4CC2-B3B3-8115B7C73AD2}" type="presParOf" srcId="{BC80E45C-F98D-4A97-A20D-31157C0E56B0}" destId="{6155BB0F-2839-43E8-BDAD-68FD81A36D95}" srcOrd="5" destOrd="0" presId="urn:microsoft.com/office/officeart/2005/8/layout/gear1"/>
    <dgm:cxn modelId="{D68E5D3D-208C-42E8-8896-838EE7D06FF5}" type="presParOf" srcId="{BC80E45C-F98D-4A97-A20D-31157C0E56B0}" destId="{C899D3CB-47CE-472C-AC53-73E30F3EA12A}" srcOrd="6" destOrd="0" presId="urn:microsoft.com/office/officeart/2005/8/layout/gear1"/>
    <dgm:cxn modelId="{37D69790-D552-4785-8EF9-E00B0A03D3F9}" type="presParOf" srcId="{BC80E45C-F98D-4A97-A20D-31157C0E56B0}" destId="{92726ECB-FD3D-4AEC-B20E-62C5B22AD550}" srcOrd="7" destOrd="0" presId="urn:microsoft.com/office/officeart/2005/8/layout/gear1"/>
    <dgm:cxn modelId="{8324C350-6E37-4758-965C-9B26CF512047}" type="presParOf" srcId="{BC80E45C-F98D-4A97-A20D-31157C0E56B0}" destId="{6E3BE004-9612-4588-BFB6-B371950CFF4D}" srcOrd="8" destOrd="0" presId="urn:microsoft.com/office/officeart/2005/8/layout/gear1"/>
    <dgm:cxn modelId="{49A0C46C-F35D-440A-B851-DD5A0FE5ECD6}" type="presParOf" srcId="{BC80E45C-F98D-4A97-A20D-31157C0E56B0}" destId="{193D85E3-203F-443F-BEE5-D0321F3A9938}" srcOrd="9" destOrd="0" presId="urn:microsoft.com/office/officeart/2005/8/layout/gear1"/>
    <dgm:cxn modelId="{CB7AD4C9-3953-4D06-BD45-8D6857A10AA2}" type="presParOf" srcId="{BC80E45C-F98D-4A97-A20D-31157C0E56B0}" destId="{6CC03A28-81BB-4118-A4D2-E11A469463B4}" srcOrd="10" destOrd="0" presId="urn:microsoft.com/office/officeart/2005/8/layout/gear1"/>
    <dgm:cxn modelId="{CEDFCF55-EC6C-4C47-A216-D535E333F29B}" type="presParOf" srcId="{BC80E45C-F98D-4A97-A20D-31157C0E56B0}" destId="{C82E84A2-5479-4EC3-BE00-F787C29BD51E}" srcOrd="11" destOrd="0" presId="urn:microsoft.com/office/officeart/2005/8/layout/gear1"/>
    <dgm:cxn modelId="{754FC8EB-8BE1-4971-BD74-3EF88970BE6E}" type="presParOf" srcId="{BC80E45C-F98D-4A97-A20D-31157C0E56B0}" destId="{056F2B4F-506D-45E3-8BF3-BB8976B12E2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77ACF-91EF-4975-B0DD-0D7E92E4390C}">
      <dsp:nvSpPr>
        <dsp:cNvPr id="0" name=""/>
        <dsp:cNvSpPr/>
      </dsp:nvSpPr>
      <dsp:spPr>
        <a:xfrm>
          <a:off x="2835155" y="2230924"/>
          <a:ext cx="2726685" cy="2726685"/>
        </a:xfrm>
        <a:prstGeom prst="gear9">
          <a:avLst/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Правильно построить свою речь – коротко и ясно излагать свои мысли</a:t>
          </a:r>
          <a:endParaRPr lang="ru-RU" sz="1800" b="1" kern="1200" dirty="0"/>
        </a:p>
      </dsp:txBody>
      <dsp:txXfrm>
        <a:off x="3383340" y="2869637"/>
        <a:ext cx="1630315" cy="1401572"/>
      </dsp:txXfrm>
    </dsp:sp>
    <dsp:sp modelId="{BF75D60E-39E0-470F-89C3-F8C70E7868AC}">
      <dsp:nvSpPr>
        <dsp:cNvPr id="0" name=""/>
        <dsp:cNvSpPr/>
      </dsp:nvSpPr>
      <dsp:spPr>
        <a:xfrm>
          <a:off x="1248720" y="1586435"/>
          <a:ext cx="1983043" cy="1983043"/>
        </a:xfrm>
        <a:prstGeom prst="gear6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baseline="0" dirty="0" smtClean="0"/>
            <a:t>Соблюдать регламент</a:t>
          </a:r>
          <a:endParaRPr lang="ru-RU" sz="1700" b="1" kern="1200" baseline="0" dirty="0"/>
        </a:p>
      </dsp:txBody>
      <dsp:txXfrm>
        <a:off x="1747957" y="2088689"/>
        <a:ext cx="984569" cy="978535"/>
      </dsp:txXfrm>
    </dsp:sp>
    <dsp:sp modelId="{C899D3CB-47CE-472C-AC53-73E30F3EA12A}">
      <dsp:nvSpPr>
        <dsp:cNvPr id="0" name=""/>
        <dsp:cNvSpPr/>
      </dsp:nvSpPr>
      <dsp:spPr>
        <a:xfrm rot="20700000">
          <a:off x="2359427" y="218337"/>
          <a:ext cx="1942978" cy="1942978"/>
        </a:xfrm>
        <a:prstGeom prst="gear6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Строить защиту по указанным критериям оценивания проекта</a:t>
          </a:r>
          <a:endParaRPr lang="ru-RU" sz="1600" b="1" kern="1200" dirty="0">
            <a:solidFill>
              <a:schemeClr val="bg1"/>
            </a:solidFill>
          </a:endParaRPr>
        </a:p>
      </dsp:txBody>
      <dsp:txXfrm rot="-20700000">
        <a:off x="2785579" y="644489"/>
        <a:ext cx="1090674" cy="1090674"/>
      </dsp:txXfrm>
    </dsp:sp>
    <dsp:sp modelId="{6CC03A28-81BB-4118-A4D2-E11A469463B4}">
      <dsp:nvSpPr>
        <dsp:cNvPr id="0" name=""/>
        <dsp:cNvSpPr/>
      </dsp:nvSpPr>
      <dsp:spPr>
        <a:xfrm>
          <a:off x="2633961" y="1814638"/>
          <a:ext cx="3490157" cy="3490157"/>
        </a:xfrm>
        <a:prstGeom prst="circularArrow">
          <a:avLst>
            <a:gd name="adj1" fmla="val 4687"/>
            <a:gd name="adj2" fmla="val 299029"/>
            <a:gd name="adj3" fmla="val 2531803"/>
            <a:gd name="adj4" fmla="val 15827992"/>
            <a:gd name="adj5" fmla="val 5469"/>
          </a:avLst>
        </a:prstGeom>
        <a:solidFill>
          <a:srgbClr val="CC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E84A2-5479-4EC3-BE00-F787C29BD51E}">
      <dsp:nvSpPr>
        <dsp:cNvPr id="0" name=""/>
        <dsp:cNvSpPr/>
      </dsp:nvSpPr>
      <dsp:spPr>
        <a:xfrm>
          <a:off x="897526" y="1144386"/>
          <a:ext cx="2535817" cy="253581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CC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F2B4F-506D-45E3-8BF3-BB8976B12E2D}">
      <dsp:nvSpPr>
        <dsp:cNvPr id="0" name=""/>
        <dsp:cNvSpPr/>
      </dsp:nvSpPr>
      <dsp:spPr>
        <a:xfrm>
          <a:off x="1909996" y="-210523"/>
          <a:ext cx="2734121" cy="273412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CC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7486B-B5E9-4346-B6AD-CA8E6AFFC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4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D97F4-10BE-43BA-AEA2-4878CDB9C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26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DA293-89C8-4763-82F3-FBC19DB72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16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4F0B6B-8651-497F-94EF-E17BB0CAF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596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138959-6954-41E0-9906-B37FCA630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125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27BE22-33E6-4FF4-B34D-F658F39FFF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09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EC5B38-2E0B-42E4-8412-A99DC59C8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516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B9B4CA-CB90-45B5-A30D-00B657D514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535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EBC568-F5F0-4DD8-A4AA-2B96068881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54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1CAC-E156-4C39-B21B-AB552A2CA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82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759AD-D550-460F-9E73-3E2A8E187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060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E44E4-DEDF-433C-88E0-E9C3D0D86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602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5BDBF-7E04-457E-BD0A-E963D9BD4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49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7758E-ED69-4578-9102-04AC0E187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21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34B36-DFB4-4B2E-B55B-794B916D8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43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B6801-C366-4C8B-878D-DC0EED218F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588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3689-58FC-44E4-9EE5-9BABB018C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5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5C78371-E3AA-4E2B-BAB3-4D37B7465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549275"/>
            <a:ext cx="8496300" cy="2303463"/>
          </a:xfrm>
        </p:spPr>
        <p:txBody>
          <a:bodyPr/>
          <a:lstStyle/>
          <a:p>
            <a:pPr eaLnBrk="1" hangingPunct="1"/>
            <a:r>
              <a:rPr lang="ru-RU" altLang="ru-RU" sz="4800" b="1" smtClean="0">
                <a:solidFill>
                  <a:srgbClr val="0000FF"/>
                </a:solidFill>
              </a:rPr>
              <a:t>Организация презентации продукта проектной деятельности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643438"/>
            <a:ext cx="5327650" cy="1690687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altLang="ru-RU" sz="2400" b="1" dirty="0" smtClean="0">
                <a:solidFill>
                  <a:srgbClr val="0000CC"/>
                </a:solidFill>
                <a:latin typeface="+mj-lt"/>
              </a:rPr>
              <a:t>Назарова Л.С.,</a:t>
            </a:r>
          </a:p>
          <a:p>
            <a:pPr algn="r" eaLnBrk="1" hangingPunct="1">
              <a:defRPr/>
            </a:pPr>
            <a:r>
              <a:rPr lang="ru-RU" altLang="ru-RU" sz="2400" dirty="0">
                <a:solidFill>
                  <a:srgbClr val="0000CC"/>
                </a:solidFill>
                <a:latin typeface="+mj-lt"/>
              </a:rPr>
              <a:t> </a:t>
            </a:r>
            <a:r>
              <a:rPr lang="ru-RU" altLang="ru-RU" sz="2400" dirty="0" smtClean="0">
                <a:solidFill>
                  <a:srgbClr val="0000CC"/>
                </a:solidFill>
                <a:latin typeface="+mj-lt"/>
              </a:rPr>
              <a:t>                 руководитель структурного подразделения, учитель информатики     МАОУ «Лицей №82 г. Челябинска»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913"/>
            <a:ext cx="8229600" cy="633412"/>
          </a:xfrm>
        </p:spPr>
        <p:txBody>
          <a:bodyPr/>
          <a:lstStyle/>
          <a:p>
            <a:r>
              <a:rPr lang="ru-RU" sz="4000" b="1" smtClean="0">
                <a:solidFill>
                  <a:srgbClr val="6600CC"/>
                </a:solidFill>
              </a:rPr>
              <a:t>Буклеты</a:t>
            </a:r>
          </a:p>
        </p:txBody>
      </p:sp>
      <p:pic>
        <p:nvPicPr>
          <p:cNvPr id="45064" name="Picture 8" descr="Каримов 1 стр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81075"/>
            <a:ext cx="3743325" cy="2722563"/>
          </a:xfrm>
          <a:ln w="28575">
            <a:solidFill>
              <a:srgbClr val="3399FF"/>
            </a:solidFill>
            <a:miter lim="800000"/>
            <a:headEnd/>
            <a:tailEnd/>
          </a:ln>
        </p:spPr>
      </p:pic>
      <p:pic>
        <p:nvPicPr>
          <p:cNvPr id="45065" name="Picture 9" descr="Каримов 2 стр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860800"/>
            <a:ext cx="3743325" cy="2622550"/>
          </a:xfrm>
          <a:ln w="28575">
            <a:solidFill>
              <a:srgbClr val="3399FF"/>
            </a:solidFill>
            <a:miter lim="800000"/>
            <a:headEnd/>
            <a:tailEnd/>
          </a:ln>
        </p:spPr>
      </p:pic>
      <p:pic>
        <p:nvPicPr>
          <p:cNvPr id="45066" name="Picture 10" descr="Рупасов 1 стр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/>
          <a:stretch>
            <a:fillRect/>
          </a:stretch>
        </p:blipFill>
        <p:spPr>
          <a:xfrm>
            <a:off x="4787900" y="981075"/>
            <a:ext cx="3816350" cy="2693988"/>
          </a:xfrm>
          <a:ln w="28575">
            <a:solidFill>
              <a:srgbClr val="00CC99"/>
            </a:solidFill>
            <a:miter lim="800000"/>
            <a:headEnd/>
            <a:tailEnd/>
          </a:ln>
        </p:spPr>
      </p:pic>
      <p:pic>
        <p:nvPicPr>
          <p:cNvPr id="45067" name="Picture 11" descr="Рупасов 2 стр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860800"/>
            <a:ext cx="3816350" cy="2724150"/>
          </a:xfrm>
          <a:ln w="28575">
            <a:solidFill>
              <a:srgbClr val="00CC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4000" b="1" smtClean="0">
                <a:solidFill>
                  <a:srgbClr val="6600CC"/>
                </a:solidFill>
              </a:rPr>
              <a:t>Буклеты</a:t>
            </a:r>
          </a:p>
        </p:txBody>
      </p:sp>
      <p:pic>
        <p:nvPicPr>
          <p:cNvPr id="47111" name="Picture 7" descr="Шангина 1 стр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628775"/>
            <a:ext cx="4038600" cy="3741738"/>
          </a:xfrm>
        </p:spPr>
      </p:pic>
      <p:pic>
        <p:nvPicPr>
          <p:cNvPr id="47112" name="Picture 8" descr="2 Шангина 2 стр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557338"/>
            <a:ext cx="4038600" cy="378618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sz="4000" b="1" smtClean="0">
                <a:solidFill>
                  <a:srgbClr val="6600CC"/>
                </a:solidFill>
              </a:rPr>
              <a:t>Памятка</a:t>
            </a:r>
            <a:r>
              <a:rPr lang="ru-RU" sz="4000" b="1" smtClean="0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t="19164" r="26505" b="16359"/>
          <a:stretch>
            <a:fillRect/>
          </a:stretch>
        </p:blipFill>
        <p:spPr>
          <a:xfrm>
            <a:off x="4284663" y="2276475"/>
            <a:ext cx="4392612" cy="2673350"/>
          </a:xfrm>
          <a:ln w="28575">
            <a:solidFill>
              <a:srgbClr val="3399FF"/>
            </a:solidFill>
            <a:miter lim="800000"/>
            <a:headEnd/>
            <a:tailEnd/>
          </a:ln>
        </p:spPr>
      </p:pic>
      <p:sp>
        <p:nvSpPr>
          <p:cNvPr id="33798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323850" y="5516563"/>
            <a:ext cx="8229600" cy="1003300"/>
          </a:xfrm>
        </p:spPr>
        <p:txBody>
          <a:bodyPr/>
          <a:lstStyle/>
          <a:p>
            <a:pPr>
              <a:buFontTx/>
              <a:buNone/>
            </a:pPr>
            <a:r>
              <a:rPr lang="ru-RU" sz="2200" smtClean="0">
                <a:solidFill>
                  <a:srgbClr val="0000CC"/>
                </a:solidFill>
              </a:rPr>
              <a:t>Тема: Способы ускорения быстродействия компьютера</a:t>
            </a:r>
          </a:p>
          <a:p>
            <a:pPr>
              <a:buFontTx/>
              <a:buNone/>
            </a:pPr>
            <a:r>
              <a:rPr lang="ru-RU" sz="2200" smtClean="0">
                <a:solidFill>
                  <a:srgbClr val="0000CC"/>
                </a:solidFill>
              </a:rPr>
              <a:t>Тип проекта: информационно-познавательный</a:t>
            </a:r>
            <a:r>
              <a:rPr lang="ru-RU" sz="2800" smtClean="0"/>
              <a:t> </a:t>
            </a:r>
          </a:p>
        </p:txBody>
      </p:sp>
      <p:pic>
        <p:nvPicPr>
          <p:cNvPr id="33801" name="Picture 9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t="13217" r="19772" b="11038"/>
          <a:stretch>
            <a:fillRect/>
          </a:stretch>
        </p:blipFill>
        <p:spPr>
          <a:xfrm>
            <a:off x="250825" y="1412875"/>
            <a:ext cx="3887788" cy="2628900"/>
          </a:xfrm>
          <a:ln w="28575">
            <a:solidFill>
              <a:srgbClr val="3399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260350"/>
            <a:ext cx="8229600" cy="792163"/>
          </a:xfrm>
        </p:spPr>
        <p:txBody>
          <a:bodyPr/>
          <a:lstStyle/>
          <a:p>
            <a:r>
              <a:rPr lang="ru-RU" smtClean="0">
                <a:solidFill>
                  <a:srgbClr val="6600CC"/>
                </a:solidFill>
              </a:rPr>
              <a:t>Презентации</a:t>
            </a:r>
          </a:p>
        </p:txBody>
      </p:sp>
      <p:pic>
        <p:nvPicPr>
          <p:cNvPr id="34822" name="Picture 6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12885" r="24411" b="16200"/>
          <a:stretch>
            <a:fillRect/>
          </a:stretch>
        </p:blipFill>
        <p:spPr>
          <a:xfrm>
            <a:off x="323850" y="1268413"/>
            <a:ext cx="3671888" cy="2633662"/>
          </a:xfrm>
        </p:spPr>
      </p:pic>
      <p:pic>
        <p:nvPicPr>
          <p:cNvPr id="34823" name="Picture 7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4" t="16486" r="19772" b="20987"/>
          <a:stretch>
            <a:fillRect/>
          </a:stretch>
        </p:blipFill>
        <p:spPr>
          <a:xfrm>
            <a:off x="4643438" y="1268413"/>
            <a:ext cx="3457575" cy="2525712"/>
          </a:xfrm>
        </p:spPr>
      </p:pic>
      <p:pic>
        <p:nvPicPr>
          <p:cNvPr id="34824" name="Picture 8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5" t="19739" r="10849" b="20972"/>
          <a:stretch>
            <a:fillRect/>
          </a:stretch>
        </p:blipFill>
        <p:spPr>
          <a:xfrm>
            <a:off x="4643438" y="4149725"/>
            <a:ext cx="4105275" cy="2311400"/>
          </a:xfrm>
        </p:spPr>
      </p:pic>
      <p:pic>
        <p:nvPicPr>
          <p:cNvPr id="34819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8134" r="28125" b="23010"/>
          <a:stretch>
            <a:fillRect/>
          </a:stretch>
        </p:blipFill>
        <p:spPr>
          <a:xfrm>
            <a:off x="468313" y="4005263"/>
            <a:ext cx="3311525" cy="24511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792163"/>
          </a:xfrm>
        </p:spPr>
        <p:txBody>
          <a:bodyPr/>
          <a:lstStyle/>
          <a:p>
            <a:r>
              <a:rPr lang="ru-RU" smtClean="0">
                <a:solidFill>
                  <a:srgbClr val="6600CC"/>
                </a:solidFill>
              </a:rPr>
              <a:t>Обобщающая таблица</a:t>
            </a: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5734050"/>
            <a:ext cx="8229600" cy="863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200" smtClean="0">
                <a:solidFill>
                  <a:srgbClr val="0000CC"/>
                </a:solidFill>
              </a:rPr>
              <a:t>Тема: История развития вычислительной техники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200" smtClean="0">
                <a:solidFill>
                  <a:srgbClr val="0000CC"/>
                </a:solidFill>
              </a:rPr>
              <a:t>Тип проекта: информационно-познавательный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200" smtClean="0"/>
              <a:t> </a:t>
            </a:r>
          </a:p>
        </p:txBody>
      </p:sp>
      <p:pic>
        <p:nvPicPr>
          <p:cNvPr id="51206" name="Рисунок 7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25067" r="24091" b="18903"/>
          <a:stretch>
            <a:fillRect/>
          </a:stretch>
        </p:blipFill>
        <p:spPr>
          <a:xfrm>
            <a:off x="611188" y="1052513"/>
            <a:ext cx="7920037" cy="4667250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2163"/>
          </a:xfrm>
        </p:spPr>
        <p:txBody>
          <a:bodyPr/>
          <a:lstStyle/>
          <a:p>
            <a:r>
              <a:rPr lang="ru-RU" smtClean="0">
                <a:solidFill>
                  <a:srgbClr val="6600CC"/>
                </a:solidFill>
              </a:rPr>
              <a:t>Программа теста</a:t>
            </a:r>
          </a:p>
        </p:txBody>
      </p:sp>
      <p:pic>
        <p:nvPicPr>
          <p:cNvPr id="55303" name="Picture 7" descr="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20651" r="3545" b="12671"/>
          <a:stretch>
            <a:fillRect/>
          </a:stretch>
        </p:blipFill>
        <p:spPr bwMode="auto">
          <a:xfrm>
            <a:off x="323850" y="1196975"/>
            <a:ext cx="4176713" cy="23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turboPask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700213"/>
            <a:ext cx="4392612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programm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326390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0" name="Picture 14" descr="0010-010-Testy-v-rezhime-on-line-pozvoljajut-uchaschimsja-vo-vremja-uroka-proverit"/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t="44745"/>
          <a:stretch>
            <a:fillRect/>
          </a:stretch>
        </p:blipFill>
        <p:spPr>
          <a:xfrm>
            <a:off x="4859338" y="3644900"/>
            <a:ext cx="4038600" cy="30289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4000" smtClean="0">
                <a:solidFill>
                  <a:srgbClr val="6600CC"/>
                </a:solidFill>
              </a:rPr>
              <a:t>Сайт или блог</a:t>
            </a:r>
          </a:p>
        </p:txBody>
      </p:sp>
      <p:pic>
        <p:nvPicPr>
          <p:cNvPr id="56327" name="Picture 7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908050"/>
            <a:ext cx="3497262" cy="2185988"/>
          </a:xfrm>
        </p:spPr>
      </p:pic>
      <p:pic>
        <p:nvPicPr>
          <p:cNvPr id="56328" name="Рисунок 1"/>
          <p:cNvPicPr>
            <a:picLocks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908050"/>
            <a:ext cx="3533775" cy="2208213"/>
          </a:xfrm>
          <a:noFill/>
          <a:ln/>
        </p:spPr>
      </p:pic>
      <p:pic>
        <p:nvPicPr>
          <p:cNvPr id="56329" name="Рисунок 1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076700"/>
            <a:ext cx="3500438" cy="2187575"/>
          </a:xfrm>
          <a:noFill/>
          <a:ln/>
        </p:spPr>
      </p:pic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76700"/>
            <a:ext cx="3455988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997200"/>
            <a:ext cx="35274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4000" smtClean="0">
                <a:solidFill>
                  <a:srgbClr val="6600CC"/>
                </a:solidFill>
              </a:rPr>
              <a:t>Видеоролик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4868863"/>
            <a:ext cx="8496300" cy="1577975"/>
          </a:xfrm>
        </p:spPr>
        <p:txBody>
          <a:bodyPr/>
          <a:lstStyle/>
          <a:p>
            <a:pPr>
              <a:buFontTx/>
              <a:buNone/>
            </a:pPr>
            <a:r>
              <a:rPr lang="ru-RU" sz="2200" smtClean="0">
                <a:solidFill>
                  <a:srgbClr val="0000CC"/>
                </a:solidFill>
              </a:rPr>
              <a:t>Тема: Социальная видеореклама</a:t>
            </a:r>
          </a:p>
          <a:p>
            <a:pPr>
              <a:buFontTx/>
              <a:buNone/>
            </a:pPr>
            <a:r>
              <a:rPr lang="ru-RU" sz="2200" smtClean="0">
                <a:solidFill>
                  <a:srgbClr val="0000CC"/>
                </a:solidFill>
              </a:rPr>
              <a:t>Тип проекта: информационно-познавательный </a:t>
            </a:r>
          </a:p>
          <a:p>
            <a:pPr>
              <a:buFontTx/>
              <a:buNone/>
            </a:pPr>
            <a:r>
              <a:rPr lang="ru-RU" sz="2200" smtClean="0">
                <a:solidFill>
                  <a:srgbClr val="0000CC"/>
                </a:solidFill>
              </a:rPr>
              <a:t>Продукт: Социальный видеоролик «За дружбу спасибо не говорят» </a:t>
            </a:r>
          </a:p>
        </p:txBody>
      </p:sp>
      <p:pic>
        <p:nvPicPr>
          <p:cNvPr id="44038" name="Рисунок 6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997200"/>
            <a:ext cx="3497263" cy="2185988"/>
          </a:xfrm>
          <a:noFill/>
          <a:ln/>
        </p:spPr>
      </p:pic>
      <p:pic>
        <p:nvPicPr>
          <p:cNvPr id="44039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530383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800000"/>
                </a:solidFill>
              </a:rPr>
              <a:t>Условия успешности публичной презентации продукта проектной работы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760102" y="1564383"/>
          <a:ext cx="6166072" cy="4957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6600CC"/>
                </a:solidFill>
              </a:rPr>
              <a:t>Преимущества проектной деятельности в школе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000" smtClean="0">
                <a:solidFill>
                  <a:srgbClr val="0000CC"/>
                </a:solidFill>
              </a:rPr>
              <a:t>В корне меняются отношения «учитель – ученик» 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rgbClr val="0000CC"/>
                </a:solidFill>
              </a:rPr>
              <a:t>Возможность использования различных дидактических подходов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rgbClr val="0000CC"/>
                </a:solidFill>
              </a:rPr>
              <a:t>По мере выполнения работы интерес к предмету у учащихся возрастает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rgbClr val="0000CC"/>
                </a:solidFill>
              </a:rPr>
              <a:t>Проекты сплачивают детей, развивают коммуникабельность, умение работать в команде и ответственность за совместную работу.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rgbClr val="0000CC"/>
                </a:solidFill>
              </a:rPr>
              <a:t>Возможность обучаться на собственном опыте и опыте других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rgbClr val="0000CC"/>
                </a:solidFill>
              </a:rPr>
              <a:t>Видимый результат приносит удовлетворение учащимся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rgbClr val="0000CC"/>
                </a:solidFill>
              </a:rPr>
              <a:t>Многие работы учащиеся совместно с учителем дорабатывают и участвуют с ними в НОУ, </a:t>
            </a:r>
            <a:r>
              <a:rPr lang="ru-RU" altLang="ko-KR" sz="2000" smtClean="0">
                <a:solidFill>
                  <a:srgbClr val="0000CC"/>
                </a:solidFill>
              </a:rPr>
              <a:t>Всероссийском форуме научной молодёжи «Шаг в будущее»</a:t>
            </a:r>
            <a:r>
              <a:rPr lang="ru-RU" altLang="ko-KR" smtClean="0"/>
              <a:t> </a:t>
            </a:r>
            <a:endParaRPr lang="ru-RU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981075"/>
            <a:ext cx="4752975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 направлен на получение конкретного запланированного результата — продукта, обладающего определёнными свойствами и необходимого для конкретного использования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Реализацию проектных работ предваряет представление о будущем проекте, планирование процесса создания продукта и реализации этого плана. Результат проекта должен быть точно соотнесён со всеми характеристиками, сформулированными в его замысле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mtClean="0">
              <a:solidFill>
                <a:srgbClr val="0000CC"/>
              </a:solidFill>
            </a:endParaRPr>
          </a:p>
        </p:txBody>
      </p:sp>
      <p:pic>
        <p:nvPicPr>
          <p:cNvPr id="3080" name="Picture 8" descr="IMG_048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2492375"/>
            <a:ext cx="2887662" cy="2165350"/>
          </a:xfrm>
        </p:spPr>
      </p:pic>
      <p:pic>
        <p:nvPicPr>
          <p:cNvPr id="3081" name="Picture 9" descr="IMG_04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908050"/>
            <a:ext cx="2376487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G_05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81525"/>
            <a:ext cx="2663825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7" name="Picture 7" descr="OFF049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1989138"/>
            <a:ext cx="2733675" cy="4525962"/>
          </a:xfrm>
          <a:noFill/>
        </p:spPr>
      </p:pic>
      <p:sp>
        <p:nvSpPr>
          <p:cNvPr id="144392" name="AutoShape 8"/>
          <p:cNvSpPr>
            <a:spLocks noChangeArrowheads="1"/>
          </p:cNvSpPr>
          <p:nvPr/>
        </p:nvSpPr>
        <p:spPr bwMode="auto">
          <a:xfrm>
            <a:off x="755650" y="549275"/>
            <a:ext cx="7488238" cy="2951163"/>
          </a:xfrm>
          <a:prstGeom prst="wedgeRoundRectCallout">
            <a:avLst>
              <a:gd name="adj1" fmla="val 41139"/>
              <a:gd name="adj2" fmla="val 5898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 sz="3600" b="1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Расскажи – и я забуду,</a:t>
            </a:r>
          </a:p>
          <a:p>
            <a:pPr algn="ctr"/>
            <a:r>
              <a:rPr lang="ru-RU" altLang="ru-RU" sz="3600" b="1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Покажи – и я запомню,</a:t>
            </a:r>
          </a:p>
          <a:p>
            <a:pPr algn="ctr"/>
            <a:r>
              <a:rPr lang="ru-RU" altLang="ru-RU" sz="3600" b="1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Дай попробовать – и я пойму.</a:t>
            </a:r>
          </a:p>
          <a:p>
            <a:pPr algn="r"/>
            <a:r>
              <a:rPr lang="ru-RU" altLang="ru-RU" sz="24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Конфуций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WordArt 4"/>
          <p:cNvSpPr>
            <a:spLocks noChangeArrowheads="1" noChangeShapeType="1" noTextEdit="1"/>
          </p:cNvSpPr>
          <p:nvPr/>
        </p:nvSpPr>
        <p:spPr bwMode="auto">
          <a:xfrm>
            <a:off x="468313" y="1844675"/>
            <a:ext cx="8280400" cy="22526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СПАСИБО</a:t>
            </a:r>
          </a:p>
          <a:p>
            <a:pPr algn="ctr"/>
            <a:r>
              <a:rPr lang="ru-RU" sz="36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765175"/>
            <a:ext cx="8147050" cy="850900"/>
          </a:xfrm>
        </p:spPr>
        <p:txBody>
          <a:bodyPr/>
          <a:lstStyle/>
          <a:p>
            <a:pPr algn="l"/>
            <a:r>
              <a:rPr lang="ru-RU" altLang="ru-RU" sz="2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Материалы, которые должны быть подготовлены к защите проекта:</a:t>
            </a:r>
            <a:br>
              <a:rPr lang="ru-RU" altLang="ru-RU" sz="2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400" b="1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4391025" cy="4464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000" b="1" smtClean="0">
                <a:solidFill>
                  <a:srgbClr val="0000CC"/>
                </a:solidFill>
              </a:rPr>
              <a:t>1</a:t>
            </a:r>
            <a:r>
              <a:rPr lang="ru-RU" altLang="ru-RU" sz="2000" smtClean="0">
                <a:solidFill>
                  <a:srgbClr val="0000CC"/>
                </a:solidFill>
              </a:rPr>
              <a:t>) </a:t>
            </a:r>
            <a:r>
              <a:rPr lang="ru-RU" altLang="ru-RU" sz="2000" b="1" smtClean="0">
                <a:solidFill>
                  <a:srgbClr val="0000CC"/>
                </a:solidFill>
              </a:rPr>
              <a:t>продукт проектной деятельности;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000" b="1" smtClean="0">
                <a:solidFill>
                  <a:srgbClr val="0000CC"/>
                </a:solidFill>
              </a:rPr>
              <a:t>2</a:t>
            </a:r>
            <a:r>
              <a:rPr lang="ru-RU" altLang="ru-RU" sz="2000" smtClean="0">
                <a:solidFill>
                  <a:srgbClr val="0000CC"/>
                </a:solidFill>
              </a:rPr>
              <a:t>) </a:t>
            </a:r>
            <a:r>
              <a:rPr lang="ru-RU" altLang="ru-RU" sz="2000" b="1" smtClean="0">
                <a:solidFill>
                  <a:srgbClr val="0000CC"/>
                </a:solidFill>
              </a:rPr>
              <a:t>пояснительная записка о работе над проектом</a:t>
            </a:r>
            <a:r>
              <a:rPr lang="ru-RU" altLang="ru-RU" sz="2000" smtClean="0">
                <a:solidFill>
                  <a:srgbClr val="0000CC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000" b="1" smtClean="0">
                <a:solidFill>
                  <a:srgbClr val="0000CC"/>
                </a:solidFill>
              </a:rPr>
              <a:t>3) приложения</a:t>
            </a:r>
            <a:r>
              <a:rPr lang="ru-RU" altLang="ru-RU" sz="2000" smtClean="0">
                <a:solidFill>
                  <a:srgbClr val="0000CC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000" b="1" smtClean="0">
                <a:solidFill>
                  <a:srgbClr val="0000CC"/>
                </a:solidFill>
              </a:rPr>
              <a:t>3</a:t>
            </a:r>
            <a:r>
              <a:rPr lang="ru-RU" altLang="ru-RU" sz="2000" smtClean="0">
                <a:solidFill>
                  <a:srgbClr val="0000CC"/>
                </a:solidFill>
              </a:rPr>
              <a:t>) </a:t>
            </a:r>
            <a:r>
              <a:rPr lang="ru-RU" altLang="ru-RU" sz="2000" b="1" smtClean="0">
                <a:solidFill>
                  <a:srgbClr val="0000CC"/>
                </a:solidFill>
              </a:rPr>
              <a:t>краткий отзыв руководителя</a:t>
            </a:r>
            <a:r>
              <a:rPr lang="ru-RU" altLang="ru-RU" sz="2000" smtClean="0">
                <a:solidFill>
                  <a:srgbClr val="0000CC"/>
                </a:solidFill>
              </a:rPr>
              <a:t>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000" smtClean="0">
                <a:solidFill>
                  <a:srgbClr val="0000CC"/>
                </a:solidFill>
              </a:rPr>
              <a:t>     при наличии в выполненной работе соответствующих оснований в отзыве может быть также отмечена новизна подхода и/или полученных решений, актуальность и практическая значимость полученных результатов.</a:t>
            </a:r>
          </a:p>
          <a:p>
            <a:pPr>
              <a:lnSpc>
                <a:spcPct val="90000"/>
              </a:lnSpc>
            </a:pPr>
            <a:endParaRPr lang="ru-RU" smtClean="0">
              <a:solidFill>
                <a:srgbClr val="0000CC"/>
              </a:solidFill>
            </a:endParaRPr>
          </a:p>
        </p:txBody>
      </p:sp>
      <p:sp>
        <p:nvSpPr>
          <p:cNvPr id="245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2000" smtClean="0"/>
          </a:p>
        </p:txBody>
      </p:sp>
      <p:pic>
        <p:nvPicPr>
          <p:cNvPr id="24582" name="Picture 6" descr="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060575"/>
            <a:ext cx="3743325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96975"/>
            <a:ext cx="4835525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b="1" i="1" smtClean="0">
                <a:solidFill>
                  <a:srgbClr val="0000CC"/>
                </a:solidFill>
              </a:rPr>
              <a:t>продукт</a:t>
            </a:r>
            <a:r>
              <a:rPr lang="ru-RU" sz="2400" b="1" smtClean="0">
                <a:solidFill>
                  <a:srgbClr val="0000CC"/>
                </a:solidFill>
              </a:rPr>
              <a:t> </a:t>
            </a:r>
            <a:r>
              <a:rPr lang="ru-RU" sz="2400" smtClean="0">
                <a:solidFill>
                  <a:srgbClr val="0000CC"/>
                </a:solidFill>
              </a:rPr>
              <a:t>проектной деятельности – это воплощение найденного автором оптимального способа решения проблемы;</a:t>
            </a:r>
          </a:p>
          <a:p>
            <a:pPr>
              <a:lnSpc>
                <a:spcPct val="90000"/>
              </a:lnSpc>
            </a:pPr>
            <a:r>
              <a:rPr lang="ru-RU" sz="2400" b="1" i="1" smtClean="0">
                <a:solidFill>
                  <a:srgbClr val="0000CC"/>
                </a:solidFill>
              </a:rPr>
              <a:t>продукт</a:t>
            </a:r>
            <a:r>
              <a:rPr lang="ru-RU" sz="2400" smtClean="0">
                <a:solidFill>
                  <a:srgbClr val="0000CC"/>
                </a:solidFill>
              </a:rPr>
              <a:t>, в конечном счете, это то ради чего задуман проект, это главный результат работы;</a:t>
            </a:r>
          </a:p>
          <a:p>
            <a:pPr>
              <a:lnSpc>
                <a:spcPct val="90000"/>
              </a:lnSpc>
            </a:pPr>
            <a:r>
              <a:rPr lang="ru-RU" sz="2400" b="1" i="1" smtClean="0">
                <a:solidFill>
                  <a:srgbClr val="0000CC"/>
                </a:solidFill>
              </a:rPr>
              <a:t>продукт</a:t>
            </a:r>
            <a:r>
              <a:rPr lang="ru-RU" sz="2400" smtClean="0">
                <a:solidFill>
                  <a:srgbClr val="0000CC"/>
                </a:solidFill>
              </a:rPr>
              <a:t> может быть разнообразным. Важно, чтобы продукт мог быть применён на практике и решал поставленную проблему.</a:t>
            </a:r>
          </a:p>
          <a:p>
            <a:pPr>
              <a:lnSpc>
                <a:spcPct val="90000"/>
              </a:lnSpc>
            </a:pPr>
            <a:endParaRPr lang="ru-RU" sz="2400" smtClean="0">
              <a:solidFill>
                <a:srgbClr val="0000CC"/>
              </a:solidFill>
            </a:endParaRPr>
          </a:p>
        </p:txBody>
      </p:sp>
      <p:pic>
        <p:nvPicPr>
          <p:cNvPr id="31750" name="Picture 6" descr="14473855917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628775"/>
            <a:ext cx="2709863" cy="3095625"/>
          </a:xfrm>
          <a:solidFill>
            <a:srgbClr val="CCFFFF"/>
          </a:solidFill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468313" y="1628775"/>
            <a:ext cx="8229600" cy="2185988"/>
          </a:xfrm>
        </p:spPr>
        <p:txBody>
          <a:bodyPr/>
          <a:lstStyle/>
          <a:p>
            <a:endParaRPr lang="ru-RU" sz="2800" smtClean="0"/>
          </a:p>
        </p:txBody>
      </p:sp>
      <p:sp>
        <p:nvSpPr>
          <p:cNvPr id="30728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800" smtClean="0"/>
          </a:p>
        </p:txBody>
      </p:sp>
      <p:pic>
        <p:nvPicPr>
          <p:cNvPr id="30730" name="Picture 10" descr="img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856662" cy="633412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C00000"/>
                </a:solidFill>
              </a:rPr>
              <a:t>Результат проектной деятельности</a:t>
            </a:r>
            <a:endParaRPr lang="ru-RU" sz="4000" b="1" smtClean="0">
              <a:solidFill>
                <a:srgbClr val="C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3860800"/>
            <a:ext cx="8229600" cy="2187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kumimoji="1" lang="ru-RU" altLang="ru-RU" sz="1800" b="1" smtClean="0">
                <a:solidFill>
                  <a:schemeClr val="hlink"/>
                </a:solidFill>
                <a:cs typeface="Arial" charset="0"/>
              </a:rPr>
              <a:t>материальный</a:t>
            </a:r>
            <a:r>
              <a:rPr kumimoji="1" lang="ru-RU" altLang="ru-RU" sz="1800" b="1" smtClean="0">
                <a:solidFill>
                  <a:srgbClr val="0000CC"/>
                </a:solidFill>
                <a:cs typeface="Arial" charset="0"/>
              </a:rPr>
              <a:t> </a:t>
            </a:r>
            <a:r>
              <a:rPr kumimoji="1" lang="ru-RU" altLang="ru-RU" sz="1800" smtClean="0">
                <a:solidFill>
                  <a:srgbClr val="0000CC"/>
                </a:solidFill>
                <a:cs typeface="Arial" charset="0"/>
              </a:rPr>
              <a:t>– модели, макеты, поделки, иллюстрированные альбомы, плакаты, картины, скульптуры, другие творческие произведения, в том числе видеофильмы, компьютерные презентации и т.п.;</a:t>
            </a:r>
          </a:p>
          <a:p>
            <a:pPr eaLnBrk="1" hangingPunct="1">
              <a:lnSpc>
                <a:spcPct val="90000"/>
              </a:lnSpc>
            </a:pPr>
            <a:r>
              <a:rPr kumimoji="1" lang="ru-RU" altLang="ru-RU" sz="1800" b="1" smtClean="0">
                <a:solidFill>
                  <a:schemeClr val="hlink"/>
                </a:solidFill>
                <a:cs typeface="Arial" charset="0"/>
              </a:rPr>
              <a:t>действенный</a:t>
            </a:r>
            <a:r>
              <a:rPr kumimoji="1" lang="ru-RU" altLang="ru-RU" sz="1800" b="1" smtClean="0">
                <a:solidFill>
                  <a:srgbClr val="0000CC"/>
                </a:solidFill>
                <a:cs typeface="Arial" charset="0"/>
              </a:rPr>
              <a:t> </a:t>
            </a:r>
            <a:r>
              <a:rPr kumimoji="1" lang="ru-RU" altLang="ru-RU" sz="1800" smtClean="0">
                <a:solidFill>
                  <a:srgbClr val="0000CC"/>
                </a:solidFill>
                <a:cs typeface="Arial" charset="0"/>
              </a:rPr>
              <a:t>– мероприятия (спектакли, игры, экскурсии, викторины, соревнования, тематические вечера, литературные гостиные, концерты и т.п.);</a:t>
            </a:r>
          </a:p>
          <a:p>
            <a:pPr eaLnBrk="1" hangingPunct="1">
              <a:lnSpc>
                <a:spcPct val="90000"/>
              </a:lnSpc>
            </a:pPr>
            <a:r>
              <a:rPr kumimoji="1" lang="ru-RU" altLang="ru-RU" sz="1800" b="1" smtClean="0">
                <a:solidFill>
                  <a:schemeClr val="hlink"/>
                </a:solidFill>
                <a:cs typeface="Arial" charset="0"/>
              </a:rPr>
              <a:t>письменный</a:t>
            </a:r>
            <a:r>
              <a:rPr kumimoji="1" lang="ru-RU" altLang="ru-RU" sz="1800" b="1" smtClean="0">
                <a:solidFill>
                  <a:srgbClr val="0000CC"/>
                </a:solidFill>
                <a:cs typeface="Arial" charset="0"/>
              </a:rPr>
              <a:t> </a:t>
            </a:r>
            <a:r>
              <a:rPr kumimoji="1" lang="ru-RU" altLang="ru-RU" sz="1800" smtClean="0">
                <a:solidFill>
                  <a:srgbClr val="0000CC"/>
                </a:solidFill>
                <a:cs typeface="Arial" charset="0"/>
              </a:rPr>
              <a:t>– статьи, брошюры, литературные произведения. К ним также можно отнести созданные в ходе проекта и размещенные в Интернете сайты и т.п.</a:t>
            </a:r>
            <a:endParaRPr kumimoji="1" lang="ru-RU" sz="1800" smtClean="0">
              <a:solidFill>
                <a:srgbClr val="0000CC"/>
              </a:solidFill>
              <a:cs typeface="Arial" charset="0"/>
            </a:endParaRPr>
          </a:p>
        </p:txBody>
      </p:sp>
      <p:pic>
        <p:nvPicPr>
          <p:cNvPr id="4106" name="Picture 10" descr="1744354"/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6" b="2531"/>
          <a:stretch>
            <a:fillRect/>
          </a:stretch>
        </p:blipFill>
        <p:spPr>
          <a:xfrm>
            <a:off x="539750" y="1341438"/>
            <a:ext cx="3886200" cy="2185987"/>
          </a:xfrm>
        </p:spPr>
      </p:pic>
      <p:pic>
        <p:nvPicPr>
          <p:cNvPr id="4108" name="Picture 12" descr="img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20139"/>
          <a:stretch>
            <a:fillRect/>
          </a:stretch>
        </p:blipFill>
        <p:spPr bwMode="auto">
          <a:xfrm>
            <a:off x="4643438" y="1268413"/>
            <a:ext cx="3744912" cy="22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561975"/>
          </a:xfrm>
        </p:spPr>
        <p:txBody>
          <a:bodyPr/>
          <a:lstStyle/>
          <a:p>
            <a:r>
              <a:rPr lang="ru-RU" sz="2800" b="1" smtClean="0">
                <a:solidFill>
                  <a:srgbClr val="6600CC"/>
                </a:solidFill>
              </a:rPr>
              <a:t>Проект «Необычные геометрические фигуры»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941888"/>
            <a:ext cx="8424863" cy="16462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solidFill>
                  <a:schemeClr val="hlink"/>
                </a:solidFill>
              </a:rPr>
              <a:t>Тип проекта:</a:t>
            </a:r>
            <a:r>
              <a:rPr lang="ru-RU" sz="1400" b="1" smtClean="0"/>
              <a:t> </a:t>
            </a:r>
            <a:r>
              <a:rPr lang="ru-RU" sz="1400" smtClean="0">
                <a:solidFill>
                  <a:srgbClr val="0000CC"/>
                </a:solidFill>
              </a:rPr>
              <a:t>информационно-познавательный</a:t>
            </a:r>
            <a:r>
              <a:rPr lang="ru-RU" sz="1400" b="1" smtClean="0">
                <a:solidFill>
                  <a:srgbClr val="0000CC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solidFill>
                  <a:schemeClr val="hlink"/>
                </a:solidFill>
              </a:rPr>
              <a:t>Цель проекта</a:t>
            </a:r>
            <a:r>
              <a:rPr lang="ru-RU" sz="1400" smtClean="0">
                <a:solidFill>
                  <a:schemeClr val="hlink"/>
                </a:solidFill>
              </a:rPr>
              <a:t>:</a:t>
            </a:r>
            <a:r>
              <a:rPr lang="ru-RU" sz="1400" smtClean="0"/>
              <a:t> </a:t>
            </a:r>
            <a:r>
              <a:rPr lang="ru-RU" sz="1400" smtClean="0">
                <a:solidFill>
                  <a:srgbClr val="0000CC"/>
                </a:solidFill>
              </a:rPr>
              <a:t>Изучение необычных фигур в архитектуре и в нашей жизни.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solidFill>
                  <a:schemeClr val="hlink"/>
                </a:solidFill>
              </a:rPr>
              <a:t>Задачи:</a:t>
            </a:r>
            <a:r>
              <a:rPr lang="ru-RU" sz="140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smtClean="0">
                <a:solidFill>
                  <a:srgbClr val="0000CC"/>
                </a:solidFill>
              </a:rPr>
              <a:t>1.Собрать информацию о необычных геометрических фигурах в интернет </a:t>
            </a:r>
            <a:r>
              <a:rPr lang="en-US" sz="1400" smtClean="0">
                <a:solidFill>
                  <a:srgbClr val="0000CC"/>
                </a:solidFill>
              </a:rPr>
              <a:t>–</a:t>
            </a:r>
            <a:r>
              <a:rPr lang="ru-RU" sz="1400" smtClean="0">
                <a:solidFill>
                  <a:srgbClr val="0000CC"/>
                </a:solidFill>
              </a:rPr>
              <a:t> сети.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smtClean="0">
                <a:solidFill>
                  <a:srgbClr val="0000CC"/>
                </a:solidFill>
              </a:rPr>
              <a:t>2.Выявить какие необычные геометрические фигуры  чаще всего встречаются в нашей жизни, в архитектуре.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smtClean="0">
                <a:solidFill>
                  <a:srgbClr val="0000CC"/>
                </a:solidFill>
              </a:rPr>
              <a:t>3. Сделать  геометрические фигуры из подручных средств , которые можно показать  подрастающему поколению на уроке математики и информатики.</a:t>
            </a:r>
          </a:p>
          <a:p>
            <a:pPr>
              <a:lnSpc>
                <a:spcPct val="80000"/>
              </a:lnSpc>
            </a:pPr>
            <a:endParaRPr lang="ru-RU" sz="1400" smtClean="0">
              <a:solidFill>
                <a:srgbClr val="0000CC"/>
              </a:solidFill>
            </a:endParaRPr>
          </a:p>
        </p:txBody>
      </p:sp>
      <p:pic>
        <p:nvPicPr>
          <p:cNvPr id="38919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10274" r="40263" b="34932"/>
          <a:stretch>
            <a:fillRect/>
          </a:stretch>
        </p:blipFill>
        <p:spPr>
          <a:xfrm>
            <a:off x="395288" y="1268413"/>
            <a:ext cx="2881312" cy="1620837"/>
          </a:xfr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8921" name="Picture 6" descr="dLXDPkLTTyM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765175"/>
            <a:ext cx="4968875" cy="4249738"/>
          </a:xfr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89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4" t="18968" r="22508" b="52449"/>
          <a:stretch>
            <a:fillRect/>
          </a:stretch>
        </p:blipFill>
        <p:spPr bwMode="auto">
          <a:xfrm>
            <a:off x="539750" y="3068638"/>
            <a:ext cx="2449513" cy="1616075"/>
          </a:xfrm>
          <a:prstGeom prst="rect">
            <a:avLst/>
          </a:prstGeom>
          <a:noFill/>
          <a:ln w="2857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sz="4000" smtClean="0">
                <a:solidFill>
                  <a:srgbClr val="6600CC"/>
                </a:solidFill>
              </a:rPr>
              <a:t>Плакат</a:t>
            </a:r>
          </a:p>
        </p:txBody>
      </p:sp>
      <p:graphicFrame>
        <p:nvGraphicFramePr>
          <p:cNvPr id="35844" name="rectole0000000000"/>
          <p:cNvGraphicFramePr>
            <a:graphicFrameLocks/>
          </p:cNvGraphicFramePr>
          <p:nvPr>
            <p:ph sz="half" idx="1"/>
          </p:nvPr>
        </p:nvGraphicFramePr>
        <p:xfrm>
          <a:off x="2484438" y="908050"/>
          <a:ext cx="3816350" cy="489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Изображение" r:id="rId3" imgW="7428571" imgH="9904762" progId="StaticDib">
                  <p:embed/>
                </p:oleObj>
              </mc:Choice>
              <mc:Fallback>
                <p:oleObj name="Изображение" r:id="rId3" imgW="7428571" imgH="9904762" progId="StaticDib">
                  <p:embed/>
                  <p:pic>
                    <p:nvPicPr>
                      <p:cNvPr id="0" name="rectole000000000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908050"/>
                        <a:ext cx="3816350" cy="48974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5876925"/>
            <a:ext cx="8229600" cy="576263"/>
          </a:xfrm>
        </p:spPr>
        <p:txBody>
          <a:bodyPr/>
          <a:lstStyle/>
          <a:p>
            <a:pPr>
              <a:buFontTx/>
              <a:buNone/>
            </a:pPr>
            <a:r>
              <a:rPr lang="ru-RU" altLang="ko-KR" sz="2400" smtClean="0">
                <a:solidFill>
                  <a:srgbClr val="0000CC"/>
                </a:solidFill>
              </a:rPr>
              <a:t>Тема проекта  «О чем расскажет штрих-код»</a:t>
            </a:r>
            <a:endParaRPr lang="ru-RU" sz="2400" smtClean="0">
              <a:solidFill>
                <a:srgbClr val="0000CC"/>
              </a:solidFill>
            </a:endParaRPr>
          </a:p>
          <a:p>
            <a:pPr>
              <a:buFontTx/>
              <a:buNone/>
            </a:pPr>
            <a:endParaRPr lang="ru-RU" sz="2400" smtClean="0">
              <a:solidFill>
                <a:srgbClr val="0000CC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260350"/>
            <a:ext cx="8229600" cy="647700"/>
          </a:xfrm>
        </p:spPr>
        <p:txBody>
          <a:bodyPr/>
          <a:lstStyle/>
          <a:p>
            <a:r>
              <a:rPr lang="ru-RU" sz="4000" b="1" smtClean="0">
                <a:solidFill>
                  <a:srgbClr val="6600CC"/>
                </a:solidFill>
              </a:rPr>
              <a:t>Буклеты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t="13217" r="18004" b="11038"/>
          <a:stretch>
            <a:fillRect/>
          </a:stretch>
        </p:blipFill>
        <p:spPr>
          <a:xfrm>
            <a:off x="4427538" y="908050"/>
            <a:ext cx="4321175" cy="2840038"/>
          </a:xfrm>
          <a:ln w="28575">
            <a:solidFill>
              <a:srgbClr val="00CC99"/>
            </a:solidFill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t="13208" r="19772" b="14369"/>
          <a:stretch>
            <a:fillRect/>
          </a:stretch>
        </p:blipFill>
        <p:spPr>
          <a:xfrm>
            <a:off x="323850" y="3860800"/>
            <a:ext cx="3743325" cy="2422525"/>
          </a:xfrm>
          <a:ln w="28575">
            <a:solidFill>
              <a:srgbClr val="3399FF"/>
            </a:solidFill>
            <a:miter lim="800000"/>
            <a:headEnd/>
            <a:tailEnd/>
          </a:ln>
        </p:spPr>
      </p:pic>
      <p:pic>
        <p:nvPicPr>
          <p:cNvPr id="40967" name="Picture 7"/>
          <p:cNvPicPr>
            <a:picLocks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t="13135" r="19733" b="11176"/>
          <a:stretch>
            <a:fillRect/>
          </a:stretch>
        </p:blipFill>
        <p:spPr>
          <a:xfrm>
            <a:off x="4572000" y="3500438"/>
            <a:ext cx="4321175" cy="2921000"/>
          </a:xfrm>
          <a:ln w="28575">
            <a:solidFill>
              <a:srgbClr val="00CC99"/>
            </a:solidFill>
            <a:miter lim="800000"/>
            <a:headEnd/>
            <a:tailEnd/>
          </a:ln>
        </p:spPr>
      </p:pic>
      <p:pic>
        <p:nvPicPr>
          <p:cNvPr id="40970" name="Picture 10"/>
          <p:cNvPicPr>
            <a:picLocks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0" t="11183" r="19496" b="9732"/>
          <a:stretch>
            <a:fillRect/>
          </a:stretch>
        </p:blipFill>
        <p:spPr>
          <a:xfrm>
            <a:off x="323850" y="981075"/>
            <a:ext cx="3671888" cy="2590800"/>
          </a:xfrm>
          <a:ln w="28575">
            <a:solidFill>
              <a:srgbClr val="3399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A50021"/>
      </a:hlink>
      <a:folHlink>
        <a:srgbClr val="808080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454</Words>
  <Application>Microsoft Office PowerPoint</Application>
  <PresentationFormat>Экран (4:3)</PresentationFormat>
  <Paragraphs>62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Times New Roman</vt:lpstr>
      <vt:lpstr>Arial</vt:lpstr>
      <vt:lpstr>Calibri</vt:lpstr>
      <vt:lpstr>Оформление по умолчанию</vt:lpstr>
      <vt:lpstr>Picture (Device Independent Bitmap)</vt:lpstr>
      <vt:lpstr>Организация презентации продукта проектной деятельности</vt:lpstr>
      <vt:lpstr>Презентация PowerPoint</vt:lpstr>
      <vt:lpstr>Материалы, которые должны быть подготовлены к защите проекта: </vt:lpstr>
      <vt:lpstr>Презентация PowerPoint</vt:lpstr>
      <vt:lpstr>Презентация PowerPoint</vt:lpstr>
      <vt:lpstr>Результат проектной деятельности</vt:lpstr>
      <vt:lpstr>Проект «Необычные геометрические фигуры»</vt:lpstr>
      <vt:lpstr>Плакат</vt:lpstr>
      <vt:lpstr>Буклеты</vt:lpstr>
      <vt:lpstr>Буклеты</vt:lpstr>
      <vt:lpstr>Буклеты</vt:lpstr>
      <vt:lpstr>Памятка </vt:lpstr>
      <vt:lpstr>Презентации</vt:lpstr>
      <vt:lpstr>Обобщающая таблица</vt:lpstr>
      <vt:lpstr>Программа теста</vt:lpstr>
      <vt:lpstr>Сайт или блог</vt:lpstr>
      <vt:lpstr>Видеоролик</vt:lpstr>
      <vt:lpstr>Условия успешности публичной презентации продукта проектной работы</vt:lpstr>
      <vt:lpstr>Преимущества проектной деятельности в школе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админ</cp:lastModifiedBy>
  <cp:revision>182</cp:revision>
  <dcterms:created xsi:type="dcterms:W3CDTF">2012-09-18T19:05:21Z</dcterms:created>
  <dcterms:modified xsi:type="dcterms:W3CDTF">2019-12-25T05:50:33Z</dcterms:modified>
</cp:coreProperties>
</file>